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1" r:id="rId2"/>
  </p:sldMasterIdLst>
  <p:notesMasterIdLst>
    <p:notesMasterId r:id="rId49"/>
  </p:notesMasterIdLst>
  <p:sldIdLst>
    <p:sldId id="283" r:id="rId3"/>
    <p:sldId id="427" r:id="rId4"/>
    <p:sldId id="429" r:id="rId5"/>
    <p:sldId id="430" r:id="rId6"/>
    <p:sldId id="380" r:id="rId7"/>
    <p:sldId id="392" r:id="rId8"/>
    <p:sldId id="290" r:id="rId9"/>
    <p:sldId id="383" r:id="rId10"/>
    <p:sldId id="287" r:id="rId11"/>
    <p:sldId id="288" r:id="rId12"/>
    <p:sldId id="289" r:id="rId13"/>
    <p:sldId id="273" r:id="rId14"/>
    <p:sldId id="293" r:id="rId15"/>
    <p:sldId id="257" r:id="rId16"/>
    <p:sldId id="382" r:id="rId17"/>
    <p:sldId id="384" r:id="rId18"/>
    <p:sldId id="388" r:id="rId19"/>
    <p:sldId id="390" r:id="rId20"/>
    <p:sldId id="292" r:id="rId21"/>
    <p:sldId id="294" r:id="rId22"/>
    <p:sldId id="296" r:id="rId23"/>
    <p:sldId id="300" r:id="rId24"/>
    <p:sldId id="260" r:id="rId25"/>
    <p:sldId id="261" r:id="rId26"/>
    <p:sldId id="262" r:id="rId27"/>
    <p:sldId id="263" r:id="rId28"/>
    <p:sldId id="272" r:id="rId29"/>
    <p:sldId id="269" r:id="rId30"/>
    <p:sldId id="307" r:id="rId31"/>
    <p:sldId id="308" r:id="rId32"/>
    <p:sldId id="311" r:id="rId33"/>
    <p:sldId id="312" r:id="rId34"/>
    <p:sldId id="274" r:id="rId35"/>
    <p:sldId id="279" r:id="rId36"/>
    <p:sldId id="304" r:id="rId37"/>
    <p:sldId id="305" r:id="rId38"/>
    <p:sldId id="313" r:id="rId39"/>
    <p:sldId id="314" r:id="rId40"/>
    <p:sldId id="315" r:id="rId41"/>
    <p:sldId id="316" r:id="rId42"/>
    <p:sldId id="319" r:id="rId43"/>
    <p:sldId id="320" r:id="rId44"/>
    <p:sldId id="398" r:id="rId45"/>
    <p:sldId id="366" r:id="rId46"/>
    <p:sldId id="428" r:id="rId47"/>
    <p:sldId id="36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349"/>
    <p:restoredTop sz="76991"/>
  </p:normalViewPr>
  <p:slideViewPr>
    <p:cSldViewPr snapToGrid="0" snapToObjects="1">
      <p:cViewPr varScale="1">
        <p:scale>
          <a:sx n="64" d="100"/>
          <a:sy n="64" d="100"/>
        </p:scale>
        <p:origin x="38" y="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4/24/2017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80884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6387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4/24/2017 8:15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4/24/2017 8:15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71151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a:t>
            </a:r>
            <a:r>
              <a:rPr lang="en-US" baseline="0" dirty="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55269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a:t>
            </a:r>
            <a:r>
              <a:rPr lang="en-US" baseline="0" dirty="0"/>
              <a:t> IS</a:t>
            </a:r>
          </a:p>
          <a:p>
            <a:pPr marL="228600" indent="-228600">
              <a:buFont typeface="+mj-lt"/>
              <a:buAutoNum type="arabicPeriod"/>
            </a:pPr>
            <a:r>
              <a:rPr lang="en-US" baseline="0" dirty="0"/>
              <a:t>Native User Interface: Apps need to look and act correct per platform.</a:t>
            </a:r>
          </a:p>
          <a:p>
            <a:pPr marL="228600" indent="-228600">
              <a:buFont typeface="+mj-lt"/>
              <a:buAutoNum type="arabicPeriod"/>
            </a:pPr>
            <a:r>
              <a:rPr lang="en-US" baseline="0" dirty="0"/>
              <a:t>Full SDK Access: As a developer we need to add the latest and greatest features</a:t>
            </a:r>
          </a:p>
          <a:p>
            <a:pPr marL="228600" indent="-228600">
              <a:buFont typeface="+mj-lt"/>
              <a:buAutoNum type="arabicPeriod"/>
            </a:pPr>
            <a:r>
              <a:rPr lang="en-US" baseline="0" dirty="0"/>
              <a:t>Native Performance: Needs to be fast and fluid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b="1" ker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defTabSz="825500"/>
            <a:fld id="{E74353ED-ACB2-44BF-A903-985B0AF962B7}" type="datetime1">
              <a:rPr lang="en-US" sz="4500" b="1" kern="0" smtClean="0">
                <a:solidFill>
                  <a:srgbClr val="3B99D4"/>
                </a:solidFill>
                <a:latin typeface="Segoe UI"/>
                <a:ea typeface="Segoe UI"/>
                <a:cs typeface="Segoe UI"/>
                <a:sym typeface="Segoe UI"/>
              </a:rPr>
              <a:pPr defTabSz="825500"/>
              <a:t>4/24/2017</a:t>
            </a:fld>
            <a:endParaRPr lang="en-US" sz="4500" b="1" kern="0" dirty="0">
              <a:solidFill>
                <a:srgbClr val="3B99D4"/>
              </a:solidFill>
              <a:latin typeface="Segoe UI"/>
              <a:ea typeface="Segoe UI"/>
              <a:cs typeface="Segoe UI"/>
              <a:sym typeface="Segoe UI"/>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defTabSz="825500"/>
            <a:fld id="{B4008EB6-D09E-4580-8CD6-DDB14511944F}" type="slidenum">
              <a:rPr lang="en-US" sz="4500" b="1" kern="0" smtClean="0">
                <a:solidFill>
                  <a:srgbClr val="3B99D4"/>
                </a:solidFill>
                <a:latin typeface="Segoe UI"/>
                <a:ea typeface="Segoe UI"/>
                <a:cs typeface="Segoe UI"/>
                <a:sym typeface="Segoe UI"/>
              </a:rPr>
              <a:pPr defTabSz="825500"/>
              <a:t>16</a:t>
            </a:fld>
            <a:endParaRPr lang="en-US" sz="4500" b="1" kern="0" dirty="0">
              <a:solidFill>
                <a:srgbClr val="3B99D4"/>
              </a:solidFill>
              <a:latin typeface="Segoe UI"/>
              <a:ea typeface="Segoe UI"/>
              <a:cs typeface="Segoe UI"/>
              <a:sym typeface="Segoe UI"/>
            </a:endParaRPr>
          </a:p>
        </p:txBody>
      </p:sp>
    </p:spTree>
    <p:extLst>
      <p:ext uri="{BB962C8B-B14F-4D97-AF65-F5344CB8AC3E}">
        <p14:creationId xmlns:p14="http://schemas.microsoft.com/office/powerpoint/2010/main" val="961574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1020260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1012858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a:t>
            </a:r>
            <a:r>
              <a:rPr lang="en-US" baseline="0" dirty="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1324901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an example of creating a</a:t>
            </a:r>
            <a:r>
              <a:rPr lang="en-US" baseline="0" dirty="0"/>
              <a:t> class with a method to get names</a:t>
            </a:r>
          </a:p>
          <a:p>
            <a:pPr marL="171450" indent="-171450">
              <a:buFont typeface="Arial" panose="020B0604020202020204" pitchFamily="34" charset="0"/>
              <a:buChar char="•"/>
            </a:pPr>
            <a:r>
              <a:rPr lang="en-US" baseline="0" dirty="0"/>
              <a:t>1 Line with LINQ to execute this command</a:t>
            </a:r>
            <a:endParaRPr lang="en-US" dirty="0"/>
          </a:p>
          <a:p>
            <a:pPr marL="171450" indent="-171450">
              <a:buFont typeface="Arial" panose="020B0604020202020204" pitchFamily="34" charset="0"/>
              <a:buChar char="•"/>
            </a:pPr>
            <a:r>
              <a:rPr lang="en-US" dirty="0"/>
              <a:t>Take advantage</a:t>
            </a:r>
            <a:r>
              <a:rPr lang="en-US" baseline="0" dirty="0"/>
              <a:t> of C# features and set properties easily</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9281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ES" altLang="es-ES"/>
          </a:p>
        </p:txBody>
      </p:sp>
      <p:sp>
        <p:nvSpPr>
          <p:cNvPr id="4" name="Slide Number Placeholder 3"/>
          <p:cNvSpPr>
            <a:spLocks noGrp="1"/>
          </p:cNvSpPr>
          <p:nvPr>
            <p:ph type="sldNum" sz="quarter" idx="5"/>
          </p:nvPr>
        </p:nvSpPr>
        <p:spPr/>
        <p:txBody>
          <a:bodyPr/>
          <a:lstStyle/>
          <a:p>
            <a:pPr>
              <a:defRPr/>
            </a:pPr>
            <a:fld id="{141EF54C-80A1-44A6-99FE-6235B509397C}" type="slidenum">
              <a:rPr lang="es-ES" smtClean="0"/>
              <a:pPr>
                <a:defRPr/>
              </a:pPr>
              <a:t>3</a:t>
            </a:fld>
            <a:endParaRPr lang="es-ES" dirty="0"/>
          </a:p>
        </p:txBody>
      </p:sp>
    </p:spTree>
    <p:extLst>
      <p:ext uri="{BB962C8B-B14F-4D97-AF65-F5344CB8AC3E}">
        <p14:creationId xmlns:p14="http://schemas.microsoft.com/office/powerpoint/2010/main" val="3155152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4/24/2017 8:15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4/24/2017 8:15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solidFill>
                  <a:schemeClr val="bg1"/>
                </a:solidFill>
                <a:latin typeface="Segoe UI" panose="020B0502040204020203" pitchFamily="34" charset="0"/>
                <a:cs typeface="Segoe UI" panose="020B0502040204020203" pitchFamily="34" charset="0"/>
              </a:rPr>
              <a:t>iCircuit</a:t>
            </a:r>
            <a:r>
              <a:rPr lang="en-US" baseline="0" dirty="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Sharing code lead to 70</a:t>
            </a:r>
            <a:r>
              <a:rPr lang="en-US" baseline="0" dirty="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a:solidFill>
                  <a:schemeClr val="bg1"/>
                </a:solidFill>
                <a:latin typeface="Segoe UI" panose="020B0502040204020203" pitchFamily="34" charset="0"/>
                <a:cs typeface="Segoe UI" panose="020B0502040204020203" pitchFamily="34" charset="0"/>
              </a:rPr>
              <a:t>http://</a:t>
            </a:r>
            <a:r>
              <a:rPr lang="en-US" sz="1050" dirty="0" err="1">
                <a:solidFill>
                  <a:schemeClr val="bg1"/>
                </a:solidFill>
                <a:latin typeface="Segoe UI" panose="020B0502040204020203" pitchFamily="34" charset="0"/>
                <a:cs typeface="Segoe UI" panose="020B0502040204020203" pitchFamily="34" charset="0"/>
              </a:rPr>
              <a:t>praeclarum.org</a:t>
            </a:r>
            <a:r>
              <a:rPr lang="en-US" sz="1050" dirty="0">
                <a:solidFill>
                  <a:schemeClr val="bg1"/>
                </a:solidFill>
                <a:latin typeface="Segoe UI" panose="020B0502040204020203" pitchFamily="34" charset="0"/>
                <a:cs typeface="Segoe UI" panose="020B0502040204020203" pitchFamily="34" charset="0"/>
              </a:rPr>
              <a:t>/post/42378027611/</a:t>
            </a:r>
            <a:r>
              <a:rPr lang="en-US" sz="1050" dirty="0" err="1">
                <a:solidFill>
                  <a:schemeClr val="bg1"/>
                </a:solidFill>
                <a:latin typeface="Segoe UI" panose="020B0502040204020203" pitchFamily="34" charset="0"/>
                <a:cs typeface="Segoe UI" panose="020B0502040204020203" pitchFamily="34" charset="0"/>
              </a:rPr>
              <a:t>icircuit</a:t>
            </a:r>
            <a:r>
              <a:rPr lang="en-US" sz="1050" dirty="0">
                <a:solidFill>
                  <a:schemeClr val="bg1"/>
                </a:solidFill>
                <a:latin typeface="Segoe UI" panose="020B0502040204020203" pitchFamily="34" charset="0"/>
                <a:cs typeface="Segoe UI" panose="020B0502040204020203" pitchFamily="34" charset="0"/>
              </a:rPr>
              <a:t>-code-reuse-part-</a:t>
            </a:r>
            <a:r>
              <a:rPr lang="en-US" sz="1050" dirty="0" err="1">
                <a:solidFill>
                  <a:schemeClr val="bg1"/>
                </a:solidFill>
                <a:latin typeface="Segoe UI" panose="020B0502040204020203" pitchFamily="34" charset="0"/>
                <a:cs typeface="Segoe UI" panose="020B0502040204020203" pitchFamily="34" charset="0"/>
              </a:rPr>
              <a:t>cinq</a:t>
            </a:r>
            <a:endParaRPr lang="en-US" sz="1050" dirty="0">
              <a:solidFill>
                <a:schemeClr val="bg1"/>
              </a:solidFill>
              <a:latin typeface="Segoe UI" panose="020B0502040204020203" pitchFamily="34" charset="0"/>
              <a:cs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1176911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Single Solution for iOS, Android, and Windows</a:t>
            </a: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Leverage Entire Microsoft Ecosystem:</a:t>
            </a:r>
          </a:p>
          <a:p>
            <a:pPr marL="171450" lvl="0" indent="-171450">
              <a:buFont typeface="Arial" charset="0"/>
              <a:buChar char="•"/>
            </a:pPr>
            <a:r>
              <a:rPr lang="en-US" sz="1200" u="none" strike="noStrike" kern="1200" dirty="0" err="1">
                <a:solidFill>
                  <a:schemeClr val="tx1"/>
                </a:solidFill>
                <a:effectLst/>
                <a:latin typeface="+mn-lt"/>
                <a:ea typeface="+mn-ea"/>
                <a:cs typeface="+mn-cs"/>
              </a:rPr>
              <a:t>ReSharper</a:t>
            </a:r>
            <a:endParaRPr lang="en-US" sz="1200" u="none" strike="noStrike" kern="1200" dirty="0">
              <a:solidFill>
                <a:schemeClr val="tx1"/>
              </a:solidFill>
              <a:effectLst/>
              <a:latin typeface="+mn-lt"/>
              <a:ea typeface="+mn-ea"/>
              <a:cs typeface="+mn-cs"/>
            </a:endParaRPr>
          </a:p>
          <a:p>
            <a:pPr marL="171450" lvl="0" indent="-171450">
              <a:buFont typeface="Arial" charset="0"/>
              <a:buChar char="•"/>
            </a:pPr>
            <a:r>
              <a:rPr lang="en-US" sz="1200" u="none" strike="noStrike" kern="1200" dirty="0">
                <a:solidFill>
                  <a:schemeClr val="tx1"/>
                </a:solidFill>
                <a:effectLst/>
                <a:latin typeface="+mn-lt"/>
                <a:ea typeface="+mn-ea"/>
                <a:cs typeface="+mn-cs"/>
              </a:rPr>
              <a:t>Team Foundation Server</a:t>
            </a:r>
          </a:p>
          <a:p>
            <a:pPr marL="171450" lvl="0" indent="-171450">
              <a:buFont typeface="Arial" charset="0"/>
              <a:buChar char="•"/>
            </a:pPr>
            <a:r>
              <a:rPr lang="en-US" sz="1200" u="none" strike="noStrike" kern="1200" dirty="0">
                <a:solidFill>
                  <a:schemeClr val="tx1"/>
                </a:solidFill>
                <a:effectLst/>
                <a:latin typeface="+mn-lt"/>
                <a:ea typeface="+mn-ea"/>
                <a:cs typeface="+mn-cs"/>
              </a:rPr>
              <a:t>Azure</a:t>
            </a:r>
          </a:p>
          <a:p>
            <a:pPr marL="171450" lvl="0" indent="-171450">
              <a:buFont typeface="Arial" charset="0"/>
              <a:buChar char="•"/>
            </a:pPr>
            <a:r>
              <a:rPr lang="en-US" sz="1200" u="none" strike="noStrike" kern="1200" dirty="0">
                <a:solidFill>
                  <a:schemeClr val="tx1"/>
                </a:solidFill>
                <a:effectLst/>
                <a:latin typeface="+mn-lt"/>
                <a:ea typeface="+mn-ea"/>
                <a:cs typeface="+mn-cs"/>
              </a:rPr>
              <a:t>ASP.NET</a:t>
            </a:r>
          </a:p>
          <a:p>
            <a:pPr marL="171450" lvl="0" indent="-171450">
              <a:buFont typeface="Arial" charset="0"/>
              <a:buChar char="•"/>
            </a:pPr>
            <a:r>
              <a:rPr lang="en-US" sz="1200" u="none" strike="noStrike" kern="1200" dirty="0">
                <a:solidFill>
                  <a:schemeClr val="tx1"/>
                </a:solidFill>
                <a:effectLst/>
                <a:latin typeface="+mn-lt"/>
                <a:ea typeface="+mn-ea"/>
                <a:cs typeface="+mn-cs"/>
              </a:rPr>
              <a:t>Favorite</a:t>
            </a:r>
            <a:r>
              <a:rPr lang="en-US" sz="1200" u="none" strike="noStrike" kern="1200" baseline="0" dirty="0">
                <a:solidFill>
                  <a:schemeClr val="tx1"/>
                </a:solidFill>
                <a:effectLst/>
                <a:latin typeface="+mn-lt"/>
                <a:ea typeface="+mn-ea"/>
                <a:cs typeface="+mn-cs"/>
              </a:rPr>
              <a:t> Code Coverage and Profiling Tools</a:t>
            </a:r>
            <a:endParaRPr lang="en-US" sz="1200" u="none" strike="noStrike" kern="1200" dirty="0">
              <a:solidFill>
                <a:schemeClr val="tx1"/>
              </a:solidFill>
              <a:effectLst/>
              <a:latin typeface="+mn-lt"/>
              <a:ea typeface="+mn-ea"/>
              <a:cs typeface="+mn-cs"/>
            </a:endParaRP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Starter Compatible </a:t>
            </a:r>
          </a:p>
          <a:p>
            <a:pPr lvl="0"/>
            <a:endParaRPr lang="en-US" sz="1200" u="none" strike="noStrike" kern="1200" baseline="0" dirty="0">
              <a:solidFill>
                <a:schemeClr val="tx1"/>
              </a:solidFill>
              <a:effectLst/>
              <a:latin typeface="+mn-lt"/>
              <a:ea typeface="+mn-ea"/>
              <a:cs typeface="+mn-cs"/>
            </a:endParaRPr>
          </a:p>
          <a:p>
            <a:pPr lvl="0"/>
            <a:r>
              <a:rPr lang="en-US" sz="1200" u="none" strike="noStrike" kern="1200" baseline="0" dirty="0">
                <a:solidFill>
                  <a:schemeClr val="tx1"/>
                </a:solidFill>
                <a:effectLst/>
                <a:latin typeface="+mn-lt"/>
                <a:ea typeface="+mn-ea"/>
                <a:cs typeface="+mn-cs"/>
              </a:rPr>
              <a:t>Visual Studio 2012, 2013, and 2015 including Community Edition</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078480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96095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5097B6B-FF96-F443-AED4-FFB28983C4F8}" type="slidenum">
              <a:rPr lang="en-US" smtClean="0"/>
              <a:t>36</a:t>
            </a:fld>
            <a:endParaRPr lang="en-US"/>
          </a:p>
        </p:txBody>
      </p:sp>
    </p:spTree>
    <p:extLst>
      <p:ext uri="{BB962C8B-B14F-4D97-AF65-F5344CB8AC3E}">
        <p14:creationId xmlns:p14="http://schemas.microsoft.com/office/powerpoint/2010/main" val="4026302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ES" altLang="es-ES"/>
          </a:p>
        </p:txBody>
      </p:sp>
      <p:sp>
        <p:nvSpPr>
          <p:cNvPr id="4" name="Slide Number Placeholder 3"/>
          <p:cNvSpPr>
            <a:spLocks noGrp="1"/>
          </p:cNvSpPr>
          <p:nvPr>
            <p:ph type="sldNum" sz="quarter" idx="5"/>
          </p:nvPr>
        </p:nvSpPr>
        <p:spPr/>
        <p:txBody>
          <a:bodyPr/>
          <a:lstStyle/>
          <a:p>
            <a:pPr>
              <a:defRPr/>
            </a:pPr>
            <a:fld id="{84AB2C21-CBFD-49AE-975A-E3D4FE59E0A1}" type="slidenum">
              <a:rPr lang="es-ES" smtClean="0"/>
              <a:pPr>
                <a:defRPr/>
              </a:pPr>
              <a:t>4</a:t>
            </a:fld>
            <a:endParaRPr lang="es-ES" dirty="0"/>
          </a:p>
        </p:txBody>
      </p:sp>
    </p:spTree>
    <p:extLst>
      <p:ext uri="{BB962C8B-B14F-4D97-AF65-F5344CB8AC3E}">
        <p14:creationId xmlns:p14="http://schemas.microsoft.com/office/powerpoint/2010/main" val="1894790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38</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see here the Xamarin approach we talked about earlier</a:t>
            </a:r>
          </a:p>
          <a:p>
            <a:r>
              <a:rPr lang="en-US" baseline="0" dirty="0"/>
              <a:t>This enables you to be highly productive, share code, but build out UI on each platform and access platform APIs</a:t>
            </a:r>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39</a:t>
            </a:fld>
            <a:endParaRPr lang="en-US"/>
          </a:p>
        </p:txBody>
      </p:sp>
    </p:spTree>
    <p:extLst>
      <p:ext uri="{BB962C8B-B14F-4D97-AF65-F5344CB8AC3E}">
        <p14:creationId xmlns:p14="http://schemas.microsoft.com/office/powerpoint/2010/main" val="2097657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Xamarin.Forms is much more that just a framework and includes everything</a:t>
            </a:r>
            <a:r>
              <a:rPr lang="en-US" baseline="0" dirty="0"/>
              <a:t> you need to get up and running to build out full native applications.</a:t>
            </a:r>
          </a:p>
          <a:p>
            <a:endParaRPr lang="en-US" baseline="0" dirty="0"/>
          </a:p>
          <a:p>
            <a:r>
              <a:rPr lang="en-US" baseline="0" dirty="0"/>
              <a:t>If you are used to MVVM type of development you will feel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40</a:t>
            </a:fld>
            <a:endParaRPr lang="en-US"/>
          </a:p>
        </p:txBody>
      </p:sp>
    </p:spTree>
    <p:extLst>
      <p:ext uri="{BB962C8B-B14F-4D97-AF65-F5344CB8AC3E}">
        <p14:creationId xmlns:p14="http://schemas.microsoft.com/office/powerpoint/2010/main" val="529302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a set</a:t>
            </a:r>
            <a:r>
              <a:rPr lang="en-US" baseline="0" dirty="0"/>
              <a:t> of pages for each screen of your application</a:t>
            </a:r>
          </a:p>
          <a:p>
            <a:r>
              <a:rPr lang="en-US" baseline="0" dirty="0"/>
              <a:t>There are things like Content, and </a:t>
            </a:r>
            <a:r>
              <a:rPr lang="en-US" baseline="0" dirty="0" err="1"/>
              <a:t>MasterDetail</a:t>
            </a:r>
            <a:r>
              <a:rPr lang="en-US" baseline="0" dirty="0"/>
              <a:t> which gives you a nice </a:t>
            </a:r>
            <a:r>
              <a:rPr lang="en-US" baseline="0" dirty="0" err="1"/>
              <a:t>flyout</a:t>
            </a:r>
            <a:endParaRPr lang="en-US" baseline="0" dirty="0"/>
          </a:p>
          <a:p>
            <a:r>
              <a:rPr lang="en-US" baseline="0" dirty="0"/>
              <a:t>With a tabbed view you get the correct look on each platform</a:t>
            </a:r>
          </a:p>
          <a:p>
            <a:r>
              <a:rPr lang="en-US" baseline="0" dirty="0"/>
              <a:t>iOS on bottom, Android on top, and on WP you have a Pivot control</a:t>
            </a:r>
          </a:p>
          <a:p>
            <a:endParaRPr lang="en-US" baseline="0" dirty="0"/>
          </a:p>
          <a:p>
            <a:r>
              <a:rPr lang="en-US" dirty="0"/>
              <a:t>Inside of a page</a:t>
            </a:r>
            <a:r>
              <a:rPr lang="en-US" baseline="0" dirty="0"/>
              <a:t> are layouts</a:t>
            </a:r>
          </a:p>
          <a:p>
            <a:r>
              <a:rPr lang="en-US" baseline="0" dirty="0"/>
              <a:t>A lot of options from something simple like a stack panel to complex and powerful grids</a:t>
            </a:r>
          </a:p>
          <a:p>
            <a:endParaRPr lang="en-US" dirty="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41</a:t>
            </a:fld>
            <a:endParaRPr lang="en-US"/>
          </a:p>
        </p:txBody>
      </p:sp>
    </p:spTree>
    <p:extLst>
      <p:ext uri="{BB962C8B-B14F-4D97-AF65-F5344CB8AC3E}">
        <p14:creationId xmlns:p14="http://schemas.microsoft.com/office/powerpoint/2010/main" val="129834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Phone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42</a:t>
            </a:fld>
            <a:endParaRPr lang="en-US"/>
          </a:p>
        </p:txBody>
      </p:sp>
    </p:spTree>
    <p:extLst>
      <p:ext uri="{BB962C8B-B14F-4D97-AF65-F5344CB8AC3E}">
        <p14:creationId xmlns:p14="http://schemas.microsoft.com/office/powerpoint/2010/main" val="305564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45</a:t>
            </a:fld>
            <a:endParaRPr lang="en-US"/>
          </a:p>
        </p:txBody>
      </p:sp>
    </p:spTree>
    <p:extLst>
      <p:ext uri="{BB962C8B-B14F-4D97-AF65-F5344CB8AC3E}">
        <p14:creationId xmlns:p14="http://schemas.microsoft.com/office/powerpoint/2010/main" val="809180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466953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34404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up a “Native” mobile application? I am sure you have heard the</a:t>
            </a:r>
            <a:r>
              <a:rPr lang="en-US" baseline="0" dirty="0"/>
              <a:t> “native” thrown around, but what does that really mean?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1728671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a:t>
            </a:r>
            <a:r>
              <a:rPr lang="en-US" baseline="0" dirty="0"/>
              <a:t> native app needs a lot of things, but three important ones stick out:</a:t>
            </a:r>
          </a:p>
          <a:p>
            <a:pPr marL="228600" indent="-228600">
              <a:buFont typeface="+mj-lt"/>
              <a:buAutoNum type="arabicPeriod"/>
            </a:pPr>
            <a:r>
              <a:rPr lang="en-US" baseline="0" dirty="0"/>
              <a:t>Native User Interface: Apps need to look and act correct per platform.</a:t>
            </a:r>
          </a:p>
          <a:p>
            <a:pPr marL="228600" indent="-228600">
              <a:buFont typeface="+mj-lt"/>
              <a:buAutoNum type="arabicPeriod"/>
            </a:pPr>
            <a:r>
              <a:rPr lang="en-US" baseline="0" dirty="0"/>
              <a:t>Full SDK Access: As a developer we need to add the latest and greatest features</a:t>
            </a:r>
          </a:p>
          <a:p>
            <a:pPr marL="228600" indent="-228600">
              <a:buFont typeface="+mj-lt"/>
              <a:buAutoNum type="arabicPeriod"/>
            </a:pPr>
            <a:r>
              <a:rPr lang="en-US" baseline="0" dirty="0"/>
              <a:t>Native Performance: Needs to be fast and fluid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b="1" ker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defTabSz="825500"/>
            <a:fld id="{E74353ED-ACB2-44BF-A903-985B0AF962B7}" type="datetime1">
              <a:rPr lang="en-US" sz="4500" b="1" kern="0" smtClean="0">
                <a:solidFill>
                  <a:srgbClr val="3B99D4"/>
                </a:solidFill>
                <a:latin typeface="Segoe UI"/>
                <a:ea typeface="Segoe UI"/>
                <a:cs typeface="Segoe UI"/>
                <a:sym typeface="Segoe UI"/>
              </a:rPr>
              <a:pPr defTabSz="825500"/>
              <a:t>4/24/2017</a:t>
            </a:fld>
            <a:endParaRPr lang="en-US" sz="4500" b="1" kern="0" dirty="0">
              <a:solidFill>
                <a:srgbClr val="3B99D4"/>
              </a:solidFill>
              <a:latin typeface="Segoe UI"/>
              <a:ea typeface="Segoe UI"/>
              <a:cs typeface="Segoe UI"/>
              <a:sym typeface="Segoe UI"/>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defTabSz="825500"/>
            <a:fld id="{B4008EB6-D09E-4580-8CD6-DDB14511944F}" type="slidenum">
              <a:rPr lang="en-US" sz="4500" b="1" kern="0" smtClean="0">
                <a:solidFill>
                  <a:srgbClr val="3B99D4"/>
                </a:solidFill>
                <a:latin typeface="Segoe UI"/>
                <a:ea typeface="Segoe UI"/>
                <a:cs typeface="Segoe UI"/>
                <a:sym typeface="Segoe UI"/>
              </a:rPr>
              <a:pPr defTabSz="825500"/>
              <a:t>8</a:t>
            </a:fld>
            <a:endParaRPr lang="en-US" sz="4500" b="1" kern="0" dirty="0">
              <a:solidFill>
                <a:srgbClr val="3B99D4"/>
              </a:solidFill>
              <a:latin typeface="Segoe UI"/>
              <a:ea typeface="Segoe UI"/>
              <a:cs typeface="Segoe UI"/>
              <a:sym typeface="Segoe UI"/>
            </a:endParaRPr>
          </a:p>
        </p:txBody>
      </p:sp>
    </p:spTree>
    <p:extLst>
      <p:ext uri="{BB962C8B-B14F-4D97-AF65-F5344CB8AC3E}">
        <p14:creationId xmlns:p14="http://schemas.microsoft.com/office/powerpoint/2010/main" val="161147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415922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730441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1043388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82110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15040427"/>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a:t>Click to edit text</a:t>
            </a:r>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4/24/2017</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a:t>Click to edit title</a:t>
            </a:r>
          </a:p>
        </p:txBody>
      </p:sp>
    </p:spTree>
    <p:extLst>
      <p:ext uri="{BB962C8B-B14F-4D97-AF65-F5344CB8AC3E}">
        <p14:creationId xmlns:p14="http://schemas.microsoft.com/office/powerpoint/2010/main" val="180342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716565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982345310"/>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887725091"/>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38672741"/>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12399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06507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199622324"/>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2279011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45561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7028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50" indent="-336150">
              <a:buNone/>
              <a:defRPr kumimoji="0" lang="en-US" sz="2354"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69"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7111924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609600" y="6356352"/>
            <a:ext cx="2844800" cy="365126"/>
          </a:xfrm>
          <a:prstGeom prst="rect">
            <a:avLst/>
          </a:prstGeom>
        </p:spPr>
        <p:txBody>
          <a:bodyPr lIns="65956" tIns="32978" rIns="65956" bIns="32978"/>
          <a:lstStyle/>
          <a:p>
            <a:pPr defTabSz="412750"/>
            <a:fld id="{06F7BCE9-3CCE-864E-A597-780EE0A2AA7F}" type="datetimeFigureOut">
              <a:rPr lang="nl-NL" sz="2250" b="1" kern="0" smtClean="0">
                <a:solidFill>
                  <a:srgbClr val="3B99D4"/>
                </a:solidFill>
                <a:sym typeface="Segoe UI"/>
              </a:rPr>
              <a:pPr defTabSz="412750"/>
              <a:t>24-4-2017</a:t>
            </a:fld>
            <a:endParaRPr lang="nl-NL" sz="2250" b="1" kern="0">
              <a:solidFill>
                <a:srgbClr val="3B99D4"/>
              </a:solidFill>
              <a:sym typeface="Segoe UI"/>
            </a:endParaRPr>
          </a:p>
        </p:txBody>
      </p:sp>
      <p:sp>
        <p:nvSpPr>
          <p:cNvPr id="3" name="Tijdelijke aanduiding voor voettekst 2"/>
          <p:cNvSpPr>
            <a:spLocks noGrp="1"/>
          </p:cNvSpPr>
          <p:nvPr>
            <p:ph type="ftr" sz="quarter" idx="11"/>
          </p:nvPr>
        </p:nvSpPr>
        <p:spPr>
          <a:xfrm>
            <a:off x="4165600" y="6356352"/>
            <a:ext cx="3860800" cy="365126"/>
          </a:xfrm>
          <a:prstGeom prst="rect">
            <a:avLst/>
          </a:prstGeom>
        </p:spPr>
        <p:txBody>
          <a:bodyPr lIns="65956" tIns="32978" rIns="65956" bIns="32978"/>
          <a:lstStyle/>
          <a:p>
            <a:pPr defTabSz="412750"/>
            <a:endParaRPr lang="nl-NL" sz="2250" b="1" kern="0">
              <a:solidFill>
                <a:srgbClr val="3B99D4"/>
              </a:solidFill>
              <a:sym typeface="Segoe UI"/>
            </a:endParaRPr>
          </a:p>
        </p:txBody>
      </p:sp>
      <p:sp>
        <p:nvSpPr>
          <p:cNvPr id="4" name="Tijdelijke aanduiding voor dianummer 3"/>
          <p:cNvSpPr>
            <a:spLocks noGrp="1"/>
          </p:cNvSpPr>
          <p:nvPr>
            <p:ph type="sldNum" sz="quarter" idx="12"/>
          </p:nvPr>
        </p:nvSpPr>
        <p:spPr>
          <a:xfrm>
            <a:off x="8737601" y="6356352"/>
            <a:ext cx="2787450" cy="365126"/>
          </a:xfrm>
          <a:prstGeom prst="rect">
            <a:avLst/>
          </a:prstGeom>
        </p:spPr>
        <p:txBody>
          <a:bodyPr/>
          <a:lstStyle/>
          <a:p>
            <a:pPr defTabSz="412750"/>
            <a:fld id="{240DB444-2262-AC4C-9DFC-5545C1C0EAAA}" type="slidenum">
              <a:rPr lang="nl-NL" sz="2250" b="1" kern="0" smtClean="0">
                <a:solidFill>
                  <a:srgbClr val="3B99D4"/>
                </a:solidFill>
                <a:sym typeface="Segoe UI"/>
              </a:rPr>
              <a:pPr defTabSz="412750"/>
              <a:t>‹Nº›</a:t>
            </a:fld>
            <a:endParaRPr lang="nl-NL" sz="2250" b="1" kern="0">
              <a:solidFill>
                <a:srgbClr val="3B99D4"/>
              </a:solidFill>
              <a:sym typeface="Segoe UI"/>
            </a:endParaRPr>
          </a:p>
        </p:txBody>
      </p:sp>
      <p:sp>
        <p:nvSpPr>
          <p:cNvPr id="5" name="Rectangle 2"/>
          <p:cNvSpPr/>
          <p:nvPr/>
        </p:nvSpPr>
        <p:spPr bwMode="auto">
          <a:xfrm>
            <a:off x="2" y="2"/>
            <a:ext cx="12192000" cy="6858000"/>
          </a:xfrm>
          <a:prstGeom prst="rect">
            <a:avLst/>
          </a:prstGeom>
          <a:solidFill>
            <a:srgbClr val="F0EBDB"/>
          </a:solidFill>
          <a:ln w="9525" cap="flat" cmpd="sng" algn="ctr">
            <a:solidFill>
              <a:schemeClr val="bg1"/>
            </a:solidFill>
            <a:prstDash val="solid"/>
            <a:round/>
            <a:headEnd type="none" w="med" len="med"/>
            <a:tailEnd type="none" w="med" len="med"/>
          </a:ln>
          <a:effectLst/>
        </p:spPr>
        <p:txBody>
          <a:bodyPr vert="horz" wrap="square" lIns="98931" tIns="49466" rIns="98931" bIns="49466" numCol="1" rtlCol="0" anchor="t" anchorCtr="0" compatLnSpc="1">
            <a:prstTxWarp prst="textNoShape">
              <a:avLst/>
            </a:prstTxWarp>
          </a:bodyPr>
          <a:lstStyle/>
          <a:p>
            <a:pPr defTabSz="486070" fontAlgn="base">
              <a:spcBef>
                <a:spcPct val="0"/>
              </a:spcBef>
              <a:spcAft>
                <a:spcPct val="0"/>
              </a:spcAft>
              <a:buClr>
                <a:srgbClr val="000000"/>
              </a:buClr>
              <a:buSzPct val="100000"/>
              <a:buFont typeface="Times New Roman" pitchFamily="16" charset="0"/>
              <a:buNone/>
            </a:pPr>
            <a:endParaRPr lang="en-US" sz="1867" kern="0">
              <a:solidFill>
                <a:prstClr val="white"/>
              </a:solidFill>
              <a:latin typeface="Arial" charset="0"/>
              <a:cs typeface="Arial" charset="0"/>
              <a:sym typeface="Segoe UI"/>
            </a:endParaRPr>
          </a:p>
        </p:txBody>
      </p:sp>
    </p:spTree>
    <p:extLst>
      <p:ext uri="{BB962C8B-B14F-4D97-AF65-F5344CB8AC3E}">
        <p14:creationId xmlns:p14="http://schemas.microsoft.com/office/powerpoint/2010/main" val="1177375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222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1440"/>
          </a:xfrm>
        </p:spPr>
        <p:txBody>
          <a:bodyPr>
            <a:spAutoFit/>
          </a:bodyPr>
          <a:lstStyle>
            <a:lvl3pPr>
              <a:defRPr sz="2354"/>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81062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3551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995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29706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9573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29265"/>
          </a:xfrm>
        </p:spPr>
        <p:txBody>
          <a:bodyPr>
            <a:spAutoFit/>
          </a:bodyPr>
          <a:lstStyle>
            <a:lvl1pPr>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8" indent="-2365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91" indent="-3361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69" rtl="0" eaLnBrk="1" latinLnBrk="0" hangingPunct="1">
              <a:spcBef>
                <a:spcPct val="20000"/>
              </a:spcBef>
              <a:spcAft>
                <a:spcPts val="800"/>
              </a:spcAft>
              <a:buFont typeface="Arial" pitchFamily="34" charset="0"/>
              <a:buNone/>
            </a:pPr>
            <a:r>
              <a:rPr lang="en-US"/>
              <a:t>Click to edit Master text styles</a:t>
            </a:r>
          </a:p>
          <a:p>
            <a:pPr marL="0" lvl="1" indent="0" algn="l" defTabSz="896169" rtl="0" eaLnBrk="1" latinLnBrk="0" hangingPunct="1">
              <a:spcBef>
                <a:spcPct val="20000"/>
              </a:spcBef>
              <a:spcAft>
                <a:spcPts val="800"/>
              </a:spcAft>
              <a:buFont typeface="Arial" pitchFamily="34" charset="0"/>
              <a:buNone/>
            </a:pPr>
            <a:r>
              <a:rPr lang="en-US"/>
              <a:t>Second level</a:t>
            </a:r>
          </a:p>
          <a:p>
            <a:pPr marL="0" lvl="2" indent="0" algn="l" defTabSz="896169"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265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7" r:id="rId11"/>
    <p:sldLayoutId id="2147483679" r:id="rId12"/>
    <p:sldLayoutId id="2147483706" r:id="rId13"/>
    <p:sldLayoutId id="2147483708" r:id="rId14"/>
    <p:sldLayoutId id="2147483738" r:id="rId15"/>
    <p:sldLayoutId id="2147483739" r:id="rId16"/>
    <p:sldLayoutId id="2147483761" r:id="rId17"/>
    <p:sldLayoutId id="2147483762" r:id="rId18"/>
    <p:sldLayoutId id="2147483765"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67211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5.emf"/><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5.emf"/><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7.emf"/><Relationship Id="rId5" Type="http://schemas.openxmlformats.org/officeDocument/2006/relationships/image" Target="../media/image25.emf"/><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image" Target="../media/image21.emf"/><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8.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42.emf"/><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5.emf"/><Relationship Id="rId4" Type="http://schemas.openxmlformats.org/officeDocument/2006/relationships/image" Target="../media/image24.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25.emf"/><Relationship Id="rId4" Type="http://schemas.openxmlformats.org/officeDocument/2006/relationships/image" Target="../media/image24.emf"/></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5817870"/>
            <a:ext cx="7835404" cy="737500"/>
          </a:xfrm>
        </p:spPr>
        <p:txBody>
          <a:bodyPr/>
          <a:lstStyle/>
          <a:p>
            <a:r>
              <a:rPr lang="en-US" dirty="0"/>
              <a:t>Javier Suárez Ruiz</a:t>
            </a:r>
          </a:p>
          <a:p>
            <a:r>
              <a:rPr lang="en-US" dirty="0"/>
              <a:t>@</a:t>
            </a:r>
            <a:r>
              <a:rPr lang="en-US" dirty="0" err="1"/>
              <a:t>jsuarezruiz</a:t>
            </a:r>
            <a:endParaRPr lang="en-US" dirty="0"/>
          </a:p>
        </p:txBody>
      </p:sp>
      <p:sp>
        <p:nvSpPr>
          <p:cNvPr id="3" name="Title 2"/>
          <p:cNvSpPr>
            <a:spLocks noGrp="1"/>
          </p:cNvSpPr>
          <p:nvPr>
            <p:ph type="title"/>
          </p:nvPr>
        </p:nvSpPr>
        <p:spPr/>
        <p:txBody>
          <a:bodyPr/>
          <a:lstStyle/>
          <a:p>
            <a:r>
              <a:rPr lang="en-US" dirty="0" err="1"/>
              <a:t>Aplicaciones</a:t>
            </a:r>
            <a:r>
              <a:rPr lang="en-US" dirty="0"/>
              <a:t> iOS, Android, Mac, &amp; Windows Mobile </a:t>
            </a:r>
            <a:r>
              <a:rPr lang="en-US" dirty="0" err="1"/>
              <a:t>nativas</a:t>
            </a:r>
            <a:r>
              <a:rPr lang="en-US" dirty="0"/>
              <a:t> C# con Xamarin</a:t>
            </a:r>
          </a:p>
        </p:txBody>
      </p:sp>
      <p:sp>
        <p:nvSpPr>
          <p:cNvPr id="5" name="Text Placeholder 4"/>
          <p:cNvSpPr>
            <a:spLocks noGrp="1"/>
          </p:cNvSpPr>
          <p:nvPr>
            <p:ph type="body" sz="quarter" idx="13"/>
          </p:nvPr>
        </p:nvSpPr>
        <p:spPr/>
        <p:txBody>
          <a:bodyPr/>
          <a:lstStyle/>
          <a:p>
            <a:r>
              <a:rPr lang="en-US" dirty="0"/>
              <a:t>PUE DAY 2017</a:t>
            </a:r>
          </a:p>
        </p:txBody>
      </p:sp>
      <p:pic>
        <p:nvPicPr>
          <p:cNvPr id="6" name="Imagen 5"/>
          <p:cNvPicPr>
            <a:picLocks noChangeAspect="1"/>
          </p:cNvPicPr>
          <p:nvPr/>
        </p:nvPicPr>
        <p:blipFill>
          <a:blip r:embed="rId2"/>
          <a:stretch>
            <a:fillRect/>
          </a:stretch>
        </p:blipFill>
        <p:spPr>
          <a:xfrm>
            <a:off x="5516678" y="5542674"/>
            <a:ext cx="2331922" cy="1287892"/>
          </a:xfrm>
          <a:prstGeom prst="rect">
            <a:avLst/>
          </a:prstGeom>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8"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977" y="2535373"/>
            <a:ext cx="2117653"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727"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68" y="2535373"/>
            <a:ext cx="2108631"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1"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6" y="2535373"/>
            <a:ext cx="2113099"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9241" y="289957"/>
            <a:ext cx="11655840" cy="899537"/>
          </a:xfrm>
        </p:spPr>
        <p:txBody>
          <a:bodyPr/>
          <a:lstStyle/>
          <a:p>
            <a:pPr algn="ctr"/>
            <a:r>
              <a:rPr lang="en-US" dirty="0" err="1"/>
              <a:t>Enfoque</a:t>
            </a:r>
            <a:r>
              <a:rPr lang="en-US" dirty="0"/>
              <a:t> </a:t>
            </a:r>
            <a:r>
              <a:rPr lang="en-US" dirty="0" err="1"/>
              <a:t>nativo</a:t>
            </a:r>
            <a:endParaRPr lang="en-US" dirty="0"/>
          </a:p>
        </p:txBody>
      </p:sp>
      <p:sp>
        <p:nvSpPr>
          <p:cNvPr id="21" name="TextBox 20"/>
          <p:cNvSpPr txBox="1"/>
          <p:nvPr/>
        </p:nvSpPr>
        <p:spPr>
          <a:xfrm>
            <a:off x="2903066" y="2607852"/>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iOS</a:t>
            </a:r>
          </a:p>
        </p:txBody>
      </p:sp>
      <p:sp>
        <p:nvSpPr>
          <p:cNvPr id="22" name="TextBox 21"/>
          <p:cNvSpPr txBox="1"/>
          <p:nvPr/>
        </p:nvSpPr>
        <p:spPr>
          <a:xfrm>
            <a:off x="7192672"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Windows</a:t>
            </a:r>
          </a:p>
        </p:txBody>
      </p:sp>
      <p:sp>
        <p:nvSpPr>
          <p:cNvPr id="23" name="TextBox 22"/>
          <p:cNvSpPr txBox="1"/>
          <p:nvPr/>
        </p:nvSpPr>
        <p:spPr>
          <a:xfrm>
            <a:off x="5047868"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Android</a:t>
            </a:r>
          </a:p>
        </p:txBody>
      </p:sp>
      <p:sp>
        <p:nvSpPr>
          <p:cNvPr id="24" name="TextBox 23"/>
          <p:cNvSpPr txBox="1"/>
          <p:nvPr/>
        </p:nvSpPr>
        <p:spPr>
          <a:xfrm>
            <a:off x="2905947"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Objective-C</a:t>
            </a:r>
          </a:p>
          <a:p>
            <a:pPr algn="ctr" defTabSz="914102"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553"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C#</a:t>
            </a:r>
          </a:p>
          <a:p>
            <a:pPr algn="ctr" defTabSz="914102"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749"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Java</a:t>
            </a:r>
          </a:p>
          <a:p>
            <a:pPr algn="ctr" defTabSz="914102"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8643" y="5640852"/>
            <a:ext cx="11354714" cy="101383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t>No se </a:t>
            </a:r>
            <a:r>
              <a:rPr lang="en-US" sz="2353" dirty="0" err="1"/>
              <a:t>comparte</a:t>
            </a:r>
            <a:r>
              <a:rPr lang="en-US" sz="2353" dirty="0"/>
              <a:t> </a:t>
            </a:r>
            <a:r>
              <a:rPr lang="en-US" sz="2353" dirty="0" err="1"/>
              <a:t>código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lenguajes</a:t>
            </a:r>
            <a:r>
              <a:rPr lang="en-US" sz="2353" dirty="0"/>
              <a:t> &amp; </a:t>
            </a:r>
            <a:r>
              <a:rPr lang="en-US" sz="2353" dirty="0" err="1"/>
              <a:t>herramientas</a:t>
            </a:r>
            <a:r>
              <a:rPr lang="en-US" sz="2353" dirty="0"/>
              <a:t> de </a:t>
            </a:r>
            <a:r>
              <a:rPr lang="en-US" sz="2353" dirty="0" err="1"/>
              <a:t>desarrollo</a:t>
            </a:r>
            <a:r>
              <a:rPr lang="en-US" sz="2353" dirty="0"/>
              <a:t> </a:t>
            </a:r>
            <a:r>
              <a:rPr lang="en-US" sz="2353" dirty="0">
                <a:solidFill>
                  <a:schemeClr val="bg2">
                    <a:lumMod val="50000"/>
                  </a:schemeClr>
                </a:solidFill>
              </a:rPr>
              <a:t>•</a:t>
            </a:r>
            <a:r>
              <a:rPr lang="en-US" sz="2353" dirty="0"/>
              <a:t> </a:t>
            </a:r>
            <a:r>
              <a:rPr lang="en-US" sz="2353" dirty="0" err="1"/>
              <a:t>Múltiples</a:t>
            </a:r>
            <a:r>
              <a:rPr lang="en-US" sz="2353" dirty="0"/>
              <a:t> </a:t>
            </a:r>
            <a:r>
              <a:rPr lang="en-US" sz="2353" dirty="0" err="1"/>
              <a:t>equipos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57" y="9620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46" name="Group 45"/>
          <p:cNvGrpSpPr/>
          <p:nvPr/>
        </p:nvGrpSpPr>
        <p:grpSpPr>
          <a:xfrm>
            <a:off x="3567811" y="1563610"/>
            <a:ext cx="787321" cy="787321"/>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167" y="1560662"/>
            <a:ext cx="787321" cy="787321"/>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298" y="1573112"/>
            <a:ext cx="787321" cy="787321"/>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14247711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err="1"/>
              <a:t>Escribir</a:t>
            </a:r>
            <a:r>
              <a:rPr lang="en-US" dirty="0"/>
              <a:t> </a:t>
            </a:r>
            <a:r>
              <a:rPr lang="en-US" dirty="0" err="1"/>
              <a:t>una</a:t>
            </a:r>
            <a:r>
              <a:rPr lang="en-US" dirty="0"/>
              <a:t> </a:t>
            </a:r>
            <a:r>
              <a:rPr lang="en-US" dirty="0" err="1"/>
              <a:t>vez</a:t>
            </a:r>
            <a:r>
              <a:rPr lang="en-US" dirty="0"/>
              <a:t>, </a:t>
            </a:r>
            <a:r>
              <a:rPr lang="en-US" dirty="0" err="1"/>
              <a:t>correr</a:t>
            </a:r>
            <a:r>
              <a:rPr lang="en-US" dirty="0"/>
              <a:t> </a:t>
            </a:r>
            <a:r>
              <a:rPr lang="en-US" dirty="0" err="1"/>
              <a:t>en</a:t>
            </a:r>
            <a:r>
              <a:rPr lang="en-US" dirty="0"/>
              <a:t> </a:t>
            </a:r>
            <a:r>
              <a:rPr lang="en-US" dirty="0" err="1"/>
              <a:t>todo</a:t>
            </a:r>
            <a:endParaRPr lang="en-US" dirty="0"/>
          </a:p>
        </p:txBody>
      </p:sp>
      <p:cxnSp>
        <p:nvCxnSpPr>
          <p:cNvPr id="12" name="Straight Connector 11"/>
          <p:cNvCxnSpPr/>
          <p:nvPr/>
        </p:nvCxnSpPr>
        <p:spPr>
          <a:xfrm>
            <a:off x="3928685" y="1901036"/>
            <a:ext cx="0" cy="3769026"/>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47" y="921813"/>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57" name="Group 56"/>
          <p:cNvGrpSpPr/>
          <p:nvPr/>
        </p:nvGrpSpPr>
        <p:grpSpPr>
          <a:xfrm>
            <a:off x="4782489" y="1942740"/>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6" y="3569064"/>
              <a:ext cx="1879600" cy="57246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76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3" y="2080051"/>
            <a:ext cx="2705121" cy="2273507"/>
          </a:xfrm>
          <a:prstGeom prst="rect">
            <a:avLst/>
          </a:prstGeom>
          <a:noFill/>
        </p:spPr>
        <p:txBody>
          <a:bodyPr wrap="square" lIns="179285" tIns="143428" rIns="179285" bIns="143428" rtlCol="0">
            <a:spAutoFit/>
          </a:bodyPr>
          <a:lstStyle/>
          <a:p>
            <a:pPr algn="r" defTabSz="914102" fontAlgn="base">
              <a:lnSpc>
                <a:spcPct val="110000"/>
              </a:lnSpc>
              <a:spcBef>
                <a:spcPct val="0"/>
              </a:spcBef>
              <a:spcAft>
                <a:spcPct val="0"/>
              </a:spcAft>
            </a:pPr>
            <a:r>
              <a:rPr lang="en-US" sz="2941" dirty="0">
                <a:solidFill>
                  <a:schemeClr val="tx2"/>
                </a:solidFill>
              </a:rPr>
              <a:t>Lua</a:t>
            </a:r>
          </a:p>
          <a:p>
            <a:pPr algn="r" defTabSz="914102" fontAlgn="base">
              <a:lnSpc>
                <a:spcPct val="110000"/>
              </a:lnSpc>
              <a:spcBef>
                <a:spcPct val="0"/>
              </a:spcBef>
              <a:spcAft>
                <a:spcPct val="0"/>
              </a:spcAft>
            </a:pPr>
            <a:r>
              <a:rPr lang="en-US" sz="2941" dirty="0">
                <a:solidFill>
                  <a:schemeClr val="tx2"/>
                </a:solidFill>
              </a:rPr>
              <a:t>Javascript</a:t>
            </a:r>
          </a:p>
          <a:p>
            <a:pPr algn="r" defTabSz="914102" fontAlgn="base">
              <a:lnSpc>
                <a:spcPct val="110000"/>
              </a:lnSpc>
              <a:spcBef>
                <a:spcPct val="0"/>
              </a:spcBef>
              <a:spcAft>
                <a:spcPct val="0"/>
              </a:spcAft>
            </a:pPr>
            <a:r>
              <a:rPr lang="en-US" sz="2941" dirty="0">
                <a:solidFill>
                  <a:schemeClr val="tx2"/>
                </a:solidFill>
              </a:rPr>
              <a:t>Actionscript</a:t>
            </a:r>
          </a:p>
          <a:p>
            <a:pPr algn="r" defTabSz="914102"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237" y="2503006"/>
            <a:ext cx="86114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7" y="3013470"/>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7" y="3523934"/>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7" y="4034398"/>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8" y="1855588"/>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640852"/>
            <a:ext cx="11354714" cy="101383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err="1"/>
              <a:t>Acceso</a:t>
            </a:r>
            <a:r>
              <a:rPr lang="en-US" sz="2353" dirty="0"/>
              <a:t> </a:t>
            </a:r>
            <a:r>
              <a:rPr lang="en-US" sz="2353" dirty="0" err="1"/>
              <a:t>limitado</a:t>
            </a:r>
            <a:r>
              <a:rPr lang="en-US" sz="2353" dirty="0"/>
              <a:t> a APIs </a:t>
            </a:r>
            <a:r>
              <a:rPr lang="en-US" sz="2353" dirty="0" err="1"/>
              <a:t>nativas</a:t>
            </a:r>
            <a:r>
              <a:rPr lang="en-US" sz="2353" dirty="0"/>
              <a:t> </a:t>
            </a:r>
            <a:r>
              <a:rPr lang="en-US" sz="2353" dirty="0">
                <a:solidFill>
                  <a:schemeClr val="bg2">
                    <a:lumMod val="50000"/>
                  </a:schemeClr>
                </a:solidFill>
              </a:rPr>
              <a:t>•</a:t>
            </a:r>
            <a:r>
              <a:rPr lang="en-US" sz="2353" dirty="0"/>
              <a:t> </a:t>
            </a:r>
            <a:r>
              <a:rPr lang="en-US" sz="2353" dirty="0" err="1"/>
              <a:t>Menor</a:t>
            </a:r>
            <a:r>
              <a:rPr lang="en-US" sz="2353" dirty="0"/>
              <a:t> </a:t>
            </a:r>
            <a:r>
              <a:rPr lang="en-US" sz="2353" dirty="0" err="1"/>
              <a:t>rendimiento</a:t>
            </a:r>
            <a:r>
              <a:rPr lang="en-US" sz="2353" dirty="0"/>
              <a:t>  </a:t>
            </a:r>
            <a:r>
              <a:rPr lang="en-US" sz="2353" dirty="0">
                <a:solidFill>
                  <a:schemeClr val="bg2">
                    <a:lumMod val="50000"/>
                  </a:schemeClr>
                </a:solidFill>
              </a:rPr>
              <a:t>•</a:t>
            </a:r>
            <a:r>
              <a:rPr lang="en-US" sz="2353" dirty="0"/>
              <a:t>  </a:t>
            </a:r>
            <a:r>
              <a:rPr lang="en-US" sz="2353" dirty="0" err="1"/>
              <a:t>Interfaz</a:t>
            </a:r>
            <a:r>
              <a:rPr lang="en-US" sz="2353" dirty="0"/>
              <a:t> de </a:t>
            </a:r>
            <a:r>
              <a:rPr lang="en-US" sz="2353" dirty="0" err="1"/>
              <a:t>usuario</a:t>
            </a:r>
            <a:r>
              <a:rPr lang="en-US" sz="2353" dirty="0"/>
              <a:t> </a:t>
            </a:r>
            <a:r>
              <a:rPr lang="en-US" sz="2353" dirty="0" err="1"/>
              <a:t>más</a:t>
            </a:r>
            <a:r>
              <a:rPr lang="en-US" sz="2353" dirty="0"/>
              <a:t> </a:t>
            </a:r>
            <a:r>
              <a:rPr lang="en-US" sz="2353" dirty="0" err="1"/>
              <a:t>pobre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723586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8643" y="5640852"/>
            <a:ext cx="11354714" cy="101383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Gran </a:t>
            </a:r>
            <a:r>
              <a:rPr lang="en-US" sz="2353" dirty="0" err="1">
                <a:solidFill>
                  <a:srgbClr val="70ACBB"/>
                </a:solidFill>
              </a:rPr>
              <a:t>cantidad</a:t>
            </a:r>
            <a:r>
              <a:rPr lang="en-US" sz="2353" dirty="0">
                <a:solidFill>
                  <a:srgbClr val="70ACBB"/>
                </a:solidFill>
              </a:rPr>
              <a:t> de </a:t>
            </a:r>
            <a:r>
              <a:rPr lang="en-US" sz="2353" dirty="0" err="1">
                <a:solidFill>
                  <a:srgbClr val="70ACBB"/>
                </a:solidFill>
              </a:rPr>
              <a:t>código</a:t>
            </a:r>
            <a:r>
              <a:rPr lang="en-US" sz="2353" dirty="0">
                <a:solidFill>
                  <a:srgbClr val="70ACBB"/>
                </a:solidFill>
              </a:rPr>
              <a:t> </a:t>
            </a:r>
            <a:r>
              <a:rPr lang="en-US" sz="2353" dirty="0" err="1">
                <a:solidFill>
                  <a:srgbClr val="70ACBB"/>
                </a:solidFill>
              </a:rPr>
              <a:t>compartido</a:t>
            </a:r>
            <a:r>
              <a:rPr lang="en-US" sz="2353" dirty="0">
                <a:solidFill>
                  <a:srgbClr val="70ACBB"/>
                </a:solidFill>
              </a:rPr>
              <a:t> C# </a:t>
            </a:r>
            <a:r>
              <a:rPr lang="en-US" sz="2353" dirty="0">
                <a:solidFill>
                  <a:srgbClr val="6FBD23"/>
                </a:solidFill>
              </a:rPr>
              <a:t>•</a:t>
            </a:r>
            <a:r>
              <a:rPr lang="en-US" sz="2353" dirty="0">
                <a:solidFill>
                  <a:srgbClr val="16ACEE"/>
                </a:solidFill>
              </a:rPr>
              <a:t>  </a:t>
            </a:r>
            <a:r>
              <a:rPr lang="en-US" sz="2353" dirty="0">
                <a:solidFill>
                  <a:srgbClr val="70ACBB"/>
                </a:solidFill>
              </a:rPr>
              <a:t>100% </a:t>
            </a:r>
            <a:r>
              <a:rPr lang="en-US" sz="2353" dirty="0" err="1">
                <a:solidFill>
                  <a:srgbClr val="70ACBB"/>
                </a:solidFill>
              </a:rPr>
              <a:t>acceso</a:t>
            </a:r>
            <a:r>
              <a:rPr lang="en-US" sz="2353" dirty="0">
                <a:solidFill>
                  <a:srgbClr val="70ACBB"/>
                </a:solidFill>
              </a:rPr>
              <a:t> </a:t>
            </a:r>
            <a:r>
              <a:rPr lang="en-US" sz="2353" dirty="0" err="1">
                <a:solidFill>
                  <a:srgbClr val="70ACBB"/>
                </a:solidFill>
              </a:rPr>
              <a:t>nativo</a:t>
            </a:r>
            <a:r>
              <a:rPr lang="en-US" sz="2353" dirty="0">
                <a:solidFill>
                  <a:srgbClr val="70ACBB"/>
                </a:solidFill>
              </a:rPr>
              <a:t> a APIs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0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err="1">
                  <a:solidFill>
                    <a:srgbClr val="FFFFFF"/>
                  </a:solidFill>
                </a:rPr>
                <a:t>Código</a:t>
              </a:r>
              <a:r>
                <a:rPr lang="en-US" sz="3921" dirty="0">
                  <a:solidFill>
                    <a:srgbClr val="FFFFFF"/>
                  </a:solidFill>
                </a:rPr>
                <a:t> </a:t>
              </a:r>
              <a:r>
                <a:rPr lang="en-US" sz="3921" dirty="0" err="1">
                  <a:solidFill>
                    <a:srgbClr val="FFFFFF"/>
                  </a:solidFill>
                </a:rPr>
                <a:t>compartido</a:t>
              </a:r>
              <a:r>
                <a:rPr lang="en-US" sz="3921" dirty="0">
                  <a:solidFill>
                    <a:srgbClr val="FFFFFF"/>
                  </a:solidFill>
                </a:rPr>
                <a:t> C#</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576953"/>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Xamarin.Forms:</a:t>
            </a:r>
            <a:br>
              <a:rPr lang="en-US" sz="2549" dirty="0">
                <a:solidFill>
                  <a:schemeClr val="tx1"/>
                </a:solidFill>
                <a:latin typeface="+mn-lt"/>
              </a:rPr>
            </a:br>
            <a:r>
              <a:rPr lang="en-US" sz="2549" dirty="0">
                <a:solidFill>
                  <a:schemeClr val="tx1"/>
                </a:solidFill>
              </a:rPr>
              <a:t>Mayor </a:t>
            </a:r>
            <a:r>
              <a:rPr lang="en-US" sz="2549" dirty="0" err="1">
                <a:solidFill>
                  <a:schemeClr val="tx1"/>
                </a:solidFill>
              </a:rPr>
              <a:t>cantidad</a:t>
            </a:r>
            <a:r>
              <a:rPr lang="en-US" sz="2549" dirty="0">
                <a:solidFill>
                  <a:schemeClr val="tx1"/>
                </a:solidFill>
              </a:rPr>
              <a:t> de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app </a:t>
            </a:r>
            <a:r>
              <a:rPr lang="en-US" sz="2549" dirty="0" err="1">
                <a:solidFill>
                  <a:schemeClr val="tx1"/>
                </a:solidFill>
              </a:rPr>
              <a:t>nativa</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080" y="289957"/>
            <a:ext cx="11655840" cy="899537"/>
          </a:xfrm>
        </p:spPr>
        <p:txBody>
          <a:bodyPr/>
          <a:lstStyle/>
          <a:p>
            <a:pPr algn="ctr"/>
            <a:r>
              <a:rPr lang="en-US" dirty="0"/>
              <a:t>El </a:t>
            </a:r>
            <a:r>
              <a:rPr lang="en-US" dirty="0" err="1"/>
              <a:t>enfoque</a:t>
            </a:r>
            <a:r>
              <a:rPr lang="en-US" dirty="0"/>
              <a:t> Xamarin</a:t>
            </a:r>
          </a:p>
        </p:txBody>
      </p:sp>
      <p:sp>
        <p:nvSpPr>
          <p:cNvPr id="14" name="TextBox 13"/>
          <p:cNvSpPr txBox="1"/>
          <p:nvPr/>
        </p:nvSpPr>
        <p:spPr>
          <a:xfrm>
            <a:off x="418643" y="5640852"/>
            <a:ext cx="11354714" cy="101383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Gran </a:t>
            </a:r>
            <a:r>
              <a:rPr lang="en-US" sz="2353" dirty="0" err="1">
                <a:solidFill>
                  <a:srgbClr val="70ACBB"/>
                </a:solidFill>
              </a:rPr>
              <a:t>cantidad</a:t>
            </a:r>
            <a:r>
              <a:rPr lang="en-US" sz="2353" dirty="0">
                <a:solidFill>
                  <a:srgbClr val="70ACBB"/>
                </a:solidFill>
              </a:rPr>
              <a:t> de </a:t>
            </a:r>
            <a:r>
              <a:rPr lang="en-US" sz="2353" dirty="0" err="1">
                <a:solidFill>
                  <a:srgbClr val="70ACBB"/>
                </a:solidFill>
              </a:rPr>
              <a:t>código</a:t>
            </a:r>
            <a:r>
              <a:rPr lang="en-US" sz="2353" dirty="0">
                <a:solidFill>
                  <a:srgbClr val="70ACBB"/>
                </a:solidFill>
              </a:rPr>
              <a:t> </a:t>
            </a:r>
            <a:r>
              <a:rPr lang="en-US" sz="2353" dirty="0" err="1">
                <a:solidFill>
                  <a:srgbClr val="70ACBB"/>
                </a:solidFill>
              </a:rPr>
              <a:t>compartido</a:t>
            </a:r>
            <a:r>
              <a:rPr lang="en-US" sz="2353" dirty="0">
                <a:solidFill>
                  <a:srgbClr val="70ACBB"/>
                </a:solidFill>
              </a:rPr>
              <a:t> C# </a:t>
            </a:r>
            <a:r>
              <a:rPr lang="en-US" sz="2353" dirty="0">
                <a:solidFill>
                  <a:srgbClr val="6FBD23"/>
                </a:solidFill>
              </a:rPr>
              <a:t>•</a:t>
            </a:r>
            <a:r>
              <a:rPr lang="en-US" sz="2353" dirty="0">
                <a:solidFill>
                  <a:srgbClr val="16ACEE"/>
                </a:solidFill>
              </a:rPr>
              <a:t>  </a:t>
            </a:r>
            <a:r>
              <a:rPr lang="en-US" sz="2353" dirty="0">
                <a:solidFill>
                  <a:srgbClr val="70ACBB"/>
                </a:solidFill>
              </a:rPr>
              <a:t>100% </a:t>
            </a:r>
            <a:r>
              <a:rPr lang="en-US" sz="2353" dirty="0" err="1">
                <a:solidFill>
                  <a:srgbClr val="70ACBB"/>
                </a:solidFill>
              </a:rPr>
              <a:t>acceso</a:t>
            </a:r>
            <a:r>
              <a:rPr lang="en-US" sz="2353" dirty="0">
                <a:solidFill>
                  <a:srgbClr val="70ACBB"/>
                </a:solidFill>
              </a:rPr>
              <a:t> </a:t>
            </a:r>
            <a:r>
              <a:rPr lang="en-US" sz="2353" dirty="0" err="1">
                <a:solidFill>
                  <a:srgbClr val="70ACBB"/>
                </a:solidFill>
              </a:rPr>
              <a:t>nativo</a:t>
            </a:r>
            <a:r>
              <a:rPr lang="en-US" sz="2353" dirty="0">
                <a:solidFill>
                  <a:srgbClr val="70ACBB"/>
                </a:solidFill>
              </a:rPr>
              <a:t> a APIs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err="1">
                  <a:solidFill>
                    <a:srgbClr val="FFFFFF"/>
                  </a:solidFill>
                </a:rPr>
                <a:t>Código</a:t>
              </a:r>
              <a:r>
                <a:rPr lang="en-US" sz="3921" dirty="0">
                  <a:solidFill>
                    <a:srgbClr val="FFFFFF"/>
                  </a:solidFill>
                </a:rPr>
                <a:t> </a:t>
              </a:r>
              <a:r>
                <a:rPr lang="en-US" sz="3921" dirty="0" err="1">
                  <a:solidFill>
                    <a:srgbClr val="FFFFFF"/>
                  </a:solidFill>
                </a:rPr>
                <a:t>compartido</a:t>
              </a:r>
              <a:r>
                <a:rPr lang="en-US" sz="3921" dirty="0">
                  <a:solidFill>
                    <a:srgbClr val="FFFFFF"/>
                  </a:solidFill>
                </a:rPr>
                <a:t> C#</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err="1">
                  <a:solidFill>
                    <a:srgbClr val="FFFFFF"/>
                  </a:solidFill>
                </a:rPr>
                <a:t>Servidor</a:t>
              </a:r>
              <a:r>
                <a:rPr lang="en-US" sz="3921" dirty="0">
                  <a:solidFill>
                    <a:srgbClr val="FFFFFF"/>
                  </a:solidFill>
                </a:rPr>
                <a:t> C#</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rgbClr val="FFFFFF"/>
                </a:solidFill>
              </a:rPr>
              <a:t>Base C# </a:t>
            </a:r>
            <a:r>
              <a:rPr lang="en-US" sz="3600" dirty="0" err="1">
                <a:solidFill>
                  <a:srgbClr val="FFFFFF"/>
                </a:solidFill>
              </a:rPr>
              <a:t>compartida</a:t>
            </a:r>
            <a:r>
              <a:rPr lang="en-US" sz="3600" dirty="0">
                <a:solidFill>
                  <a:srgbClr val="FFFFFF"/>
                </a:solidFill>
              </a:rPr>
              <a:t> entre </a:t>
            </a:r>
            <a:r>
              <a:rPr lang="en-US" sz="3600" dirty="0" err="1">
                <a:solidFill>
                  <a:srgbClr val="FFFFFF"/>
                </a:solidFill>
              </a:rPr>
              <a:t>cliente</a:t>
            </a:r>
            <a:r>
              <a:rPr lang="en-US" sz="3600" dirty="0">
                <a:solidFill>
                  <a:srgbClr val="FFFFFF"/>
                </a:solidFill>
              </a:rPr>
              <a:t> y </a:t>
            </a:r>
            <a:r>
              <a:rPr lang="en-US" sz="3600" dirty="0" err="1">
                <a:solidFill>
                  <a:srgbClr val="FFFFFF"/>
                </a:solidFill>
              </a:rPr>
              <a:t>servidor</a:t>
            </a:r>
            <a:endParaRPr lang="en-US" sz="3600" dirty="0">
              <a:solidFill>
                <a:srgbClr val="FFFFFF"/>
              </a:solidFill>
            </a:endParaRPr>
          </a:p>
        </p:txBody>
      </p:sp>
    </p:spTree>
    <p:extLst>
      <p:ext uri="{BB962C8B-B14F-4D97-AF65-F5344CB8AC3E}">
        <p14:creationId xmlns:p14="http://schemas.microsoft.com/office/powerpoint/2010/main" val="17602819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¿Por </a:t>
            </a:r>
            <a:r>
              <a:rPr lang="en-US" sz="4705" dirty="0" err="1"/>
              <a:t>qué</a:t>
            </a:r>
            <a:r>
              <a:rPr lang="en-US" sz="4705" dirty="0"/>
              <a:t> Xamarin?</a:t>
            </a:r>
          </a:p>
        </p:txBody>
      </p:sp>
    </p:spTree>
    <p:extLst>
      <p:ext uri="{BB962C8B-B14F-4D97-AF65-F5344CB8AC3E}">
        <p14:creationId xmlns:p14="http://schemas.microsoft.com/office/powerpoint/2010/main" val="9681405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454" y="1476901"/>
            <a:ext cx="4097582" cy="4104732"/>
          </a:xfrm>
          <a:prstGeom prst="rect">
            <a:avLst/>
          </a:prstGeom>
        </p:spPr>
      </p:pic>
      <p:pic>
        <p:nvPicPr>
          <p:cNvPr id="6" name="Picture 5"/>
          <p:cNvPicPr>
            <a:picLocks noChangeAspect="1"/>
          </p:cNvPicPr>
          <p:nvPr/>
        </p:nvPicPr>
        <p:blipFill>
          <a:blip r:embed="rId4"/>
          <a:stretch>
            <a:fillRect/>
          </a:stretch>
        </p:blipFill>
        <p:spPr>
          <a:xfrm>
            <a:off x="8044176" y="1476901"/>
            <a:ext cx="4104732" cy="4104732"/>
          </a:xfrm>
          <a:prstGeom prst="rect">
            <a:avLst/>
          </a:prstGeom>
        </p:spPr>
      </p:pic>
      <p:pic>
        <p:nvPicPr>
          <p:cNvPr id="7" name="Picture 6"/>
          <p:cNvPicPr>
            <a:picLocks noChangeAspect="1"/>
          </p:cNvPicPr>
          <p:nvPr/>
        </p:nvPicPr>
        <p:blipFill>
          <a:blip r:embed="rId5"/>
          <a:stretch>
            <a:fillRect/>
          </a:stretch>
        </p:blipFill>
        <p:spPr>
          <a:xfrm>
            <a:off x="4105240" y="1476901"/>
            <a:ext cx="4104732" cy="4104732"/>
          </a:xfrm>
          <a:prstGeom prst="rect">
            <a:avLst/>
          </a:prstGeom>
        </p:spPr>
      </p:pic>
    </p:spTree>
    <p:extLst>
      <p:ext uri="{BB962C8B-B14F-4D97-AF65-F5344CB8AC3E}">
        <p14:creationId xmlns:p14="http://schemas.microsoft.com/office/powerpoint/2010/main" val="17713766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73532"/>
            <a:ext cx="12192000" cy="4247317"/>
          </a:xfrm>
          <a:prstGeom prst="rect">
            <a:avLst/>
          </a:prstGeom>
          <a:noFill/>
        </p:spPr>
        <p:txBody>
          <a:bodyPr wrap="square" rtlCol="0">
            <a:spAutoFit/>
          </a:bodyPr>
          <a:lstStyle/>
          <a:p>
            <a:pPr algn="ctr"/>
            <a:r>
              <a:rPr lang="en-US" sz="9000" dirty="0">
                <a:latin typeface="Segoe UI" charset="0"/>
                <a:ea typeface="Segoe UI" charset="0"/>
                <a:cs typeface="Segoe UI" charset="0"/>
              </a:rPr>
              <a:t>Xamarin gratis e </a:t>
            </a:r>
            <a:r>
              <a:rPr lang="en-US" sz="9000" dirty="0" err="1">
                <a:latin typeface="Segoe UI" charset="0"/>
                <a:ea typeface="Segoe UI" charset="0"/>
                <a:cs typeface="Segoe UI" charset="0"/>
              </a:rPr>
              <a:t>incluido</a:t>
            </a:r>
            <a:r>
              <a:rPr lang="en-US" sz="9000" dirty="0">
                <a:latin typeface="Segoe UI" charset="0"/>
                <a:ea typeface="Segoe UI" charset="0"/>
                <a:cs typeface="Segoe UI" charset="0"/>
              </a:rPr>
              <a:t> </a:t>
            </a:r>
            <a:r>
              <a:rPr lang="en-US" sz="9000" dirty="0" err="1">
                <a:latin typeface="Segoe UI" charset="0"/>
                <a:ea typeface="Segoe UI" charset="0"/>
                <a:cs typeface="Segoe UI" charset="0"/>
              </a:rPr>
              <a:t>en</a:t>
            </a:r>
            <a:r>
              <a:rPr lang="en-US" sz="9000" dirty="0">
                <a:latin typeface="Segoe UI" charset="0"/>
                <a:ea typeface="Segoe UI" charset="0"/>
                <a:cs typeface="Segoe UI" charset="0"/>
              </a:rPr>
              <a:t> Visual Studio</a:t>
            </a:r>
          </a:p>
        </p:txBody>
      </p:sp>
    </p:spTree>
    <p:extLst>
      <p:ext uri="{BB962C8B-B14F-4D97-AF65-F5344CB8AC3E}">
        <p14:creationId xmlns:p14="http://schemas.microsoft.com/office/powerpoint/2010/main" val="9521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0" y="1193292"/>
            <a:ext cx="12192000" cy="6215939"/>
          </a:xfrm>
          <a:prstGeom prst="rect">
            <a:avLst/>
          </a:prstGeom>
        </p:spPr>
      </p:pic>
    </p:spTree>
    <p:extLst>
      <p:ext uri="{BB962C8B-B14F-4D97-AF65-F5344CB8AC3E}">
        <p14:creationId xmlns:p14="http://schemas.microsoft.com/office/powerpoint/2010/main" val="7541563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¿Por </a:t>
            </a:r>
            <a:r>
              <a:rPr lang="en-US" sz="4705" dirty="0" err="1"/>
              <a:t>qué</a:t>
            </a:r>
            <a:r>
              <a:rPr lang="en-US" sz="4705" dirty="0"/>
              <a:t> C#?</a:t>
            </a:r>
          </a:p>
        </p:txBody>
      </p:sp>
    </p:spTree>
    <p:extLst>
      <p:ext uri="{BB962C8B-B14F-4D97-AF65-F5344CB8AC3E}">
        <p14:creationId xmlns:p14="http://schemas.microsoft.com/office/powerpoint/2010/main" val="2184749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4030" y="1084290"/>
            <a:ext cx="11086816"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Developer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Development &amp; Visual Studio Tools</a:t>
            </a:r>
          </a:p>
          <a:p>
            <a:r>
              <a:rPr lang="en-US" sz="2745" dirty="0">
                <a:solidFill>
                  <a:schemeClr val="bg2">
                    <a:lumMod val="25000"/>
                  </a:schemeClr>
                </a:solidFill>
              </a:rPr>
              <a:t>Xamarin MVP</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t>
            </a:r>
            <a:r>
              <a:rPr lang="en-US" dirty="0" err="1"/>
              <a:t>mola</a:t>
            </a:r>
            <a:r>
              <a:rPr lang="en-US" dirty="0"/>
              <a:t>!</a:t>
            </a:r>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115" y="1350880"/>
            <a:ext cx="4531648" cy="130233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7958" y="5044355"/>
            <a:ext cx="4531648" cy="13047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115" y="3111465"/>
            <a:ext cx="4506491" cy="1474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84" y="1632714"/>
            <a:ext cx="4448907"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a:t>
            </a:r>
          </a:p>
        </p:txBody>
      </p:sp>
      <p:sp>
        <p:nvSpPr>
          <p:cNvPr id="7" name="TextBox 6"/>
          <p:cNvSpPr txBox="1"/>
          <p:nvPr/>
        </p:nvSpPr>
        <p:spPr>
          <a:xfrm>
            <a:off x="6418384" y="3479452"/>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XML</a:t>
            </a:r>
          </a:p>
        </p:txBody>
      </p:sp>
      <p:sp>
        <p:nvSpPr>
          <p:cNvPr id="8" name="TextBox 7"/>
          <p:cNvSpPr txBox="1"/>
          <p:nvPr/>
        </p:nvSpPr>
        <p:spPr>
          <a:xfrm>
            <a:off x="6418384" y="5326190"/>
            <a:ext cx="5506696"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err="1">
                <a:gradFill>
                  <a:gsLst>
                    <a:gs pos="2917">
                      <a:schemeClr val="tx1"/>
                    </a:gs>
                    <a:gs pos="30000">
                      <a:schemeClr val="tx1"/>
                    </a:gs>
                  </a:gsLst>
                  <a:lin ang="5400000" scaled="0"/>
                </a:gradFill>
              </a:rPr>
              <a:t>Gestión</a:t>
            </a:r>
            <a:r>
              <a:rPr lang="en-US" sz="3200" dirty="0">
                <a:gradFill>
                  <a:gsLst>
                    <a:gs pos="2917">
                      <a:schemeClr val="tx1"/>
                    </a:gs>
                    <a:gs pos="30000">
                      <a:schemeClr val="tx1"/>
                    </a:gs>
                  </a:gsLst>
                  <a:lin ang="5400000" scaled="0"/>
                </a:gradFill>
              </a:rPr>
              <a:t> de </a:t>
            </a:r>
            <a:r>
              <a:rPr lang="en-US" sz="3200" dirty="0" err="1">
                <a:gradFill>
                  <a:gsLst>
                    <a:gs pos="2917">
                      <a:schemeClr val="tx1"/>
                    </a:gs>
                    <a:gs pos="30000">
                      <a:schemeClr val="tx1"/>
                    </a:gs>
                  </a:gsLst>
                  <a:lin ang="5400000" scaled="0"/>
                </a:gradFill>
              </a:rPr>
              <a:t>eventos</a:t>
            </a:r>
            <a:r>
              <a:rPr lang="en-US" sz="3200" dirty="0">
                <a:gradFill>
                  <a:gsLst>
                    <a:gs pos="2917">
                      <a:schemeClr val="tx1"/>
                    </a:gs>
                    <a:gs pos="30000">
                      <a:schemeClr val="tx1"/>
                    </a:gs>
                  </a:gsLst>
                  <a:lin ang="5400000" scaled="0"/>
                </a:gradFill>
              </a:rPr>
              <a:t> y </a:t>
            </a:r>
            <a:r>
              <a:rPr lang="en-US" sz="3200" dirty="0" err="1">
                <a:gradFill>
                  <a:gsLst>
                    <a:gs pos="2917">
                      <a:schemeClr val="tx1"/>
                    </a:gs>
                    <a:gs pos="30000">
                      <a:schemeClr val="tx1"/>
                    </a:gs>
                  </a:gsLst>
                  <a:lin ang="5400000" scaled="0"/>
                </a:gradFill>
              </a:rPr>
              <a:t>delegados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98119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 comparative…</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7476" y="1189176"/>
            <a:ext cx="4455644" cy="572403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3218" y="1189176"/>
            <a:ext cx="5387686" cy="3106068"/>
          </a:xfrm>
          <a:prstGeom prst="rect">
            <a:avLst/>
          </a:prstGeom>
        </p:spPr>
      </p:pic>
    </p:spTree>
    <p:extLst>
      <p:ext uri="{BB962C8B-B14F-4D97-AF65-F5344CB8AC3E}">
        <p14:creationId xmlns:p14="http://schemas.microsoft.com/office/powerpoint/2010/main" val="19535833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t>
            </a:r>
            <a:r>
              <a:rPr lang="en-US" sz="4705" dirty="0" err="1"/>
              <a:t>Cómo</a:t>
            </a:r>
            <a:r>
              <a:rPr lang="en-US" sz="4705" dirty="0"/>
              <a:t> </a:t>
            </a:r>
            <a:r>
              <a:rPr lang="en-US" sz="4705" dirty="0" err="1"/>
              <a:t>funciona</a:t>
            </a:r>
            <a:r>
              <a:rPr lang="en-US" sz="4705" dirty="0"/>
              <a:t> Xamarin?</a:t>
            </a:r>
          </a:p>
        </p:txBody>
      </p:sp>
    </p:spTree>
    <p:extLst>
      <p:ext uri="{BB962C8B-B14F-4D97-AF65-F5344CB8AC3E}">
        <p14:creationId xmlns:p14="http://schemas.microsoft.com/office/powerpoint/2010/main" val="19822758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t>
            </a:r>
            <a:r>
              <a:rPr lang="en-US" dirty="0" err="1"/>
              <a:t>cobertura</a:t>
            </a:r>
            <a:endParaRPr lang="en-US" dirty="0"/>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 </a:t>
            </a:r>
            <a:r>
              <a:rPr lang="en-US" dirty="0" err="1"/>
              <a:t>cobertura</a:t>
            </a:r>
            <a:endParaRPr lang="en-US" dirty="0"/>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err="1"/>
              <a:t>Cualquier</a:t>
            </a:r>
            <a:r>
              <a:rPr lang="en-US" sz="3529" dirty="0"/>
              <a:t> </a:t>
            </a:r>
            <a:r>
              <a:rPr lang="en-US" sz="3529" dirty="0" err="1"/>
              <a:t>cosa</a:t>
            </a:r>
            <a:r>
              <a:rPr lang="en-US" sz="3529" dirty="0"/>
              <a:t> que </a:t>
            </a:r>
            <a:r>
              <a:rPr lang="en-US" sz="3529" dirty="0" err="1"/>
              <a:t>puedas</a:t>
            </a:r>
            <a:r>
              <a:rPr lang="en-US" sz="3529" dirty="0"/>
              <a:t> </a:t>
            </a:r>
            <a:r>
              <a:rPr lang="en-US" sz="3529" dirty="0" err="1"/>
              <a:t>hacer</a:t>
            </a:r>
            <a:r>
              <a:rPr lang="en-US" sz="3529" dirty="0"/>
              <a:t> con Objective-C, Swift, o Java</a:t>
            </a:r>
            <a:br>
              <a:rPr lang="en-US" sz="3529" dirty="0"/>
            </a:br>
            <a:r>
              <a:rPr lang="en-US" sz="3529" dirty="0"/>
              <a:t>se </a:t>
            </a:r>
            <a:r>
              <a:rPr lang="en-US" sz="3529" dirty="0" err="1"/>
              <a:t>puede</a:t>
            </a:r>
            <a:r>
              <a:rPr lang="en-US" sz="3529" dirty="0"/>
              <a:t> </a:t>
            </a:r>
            <a:r>
              <a:rPr lang="en-US" sz="3529" dirty="0" err="1"/>
              <a:t>hacer</a:t>
            </a:r>
            <a:r>
              <a:rPr lang="en-US" sz="3529" dirty="0"/>
              <a:t> con </a:t>
            </a:r>
            <a:r>
              <a:rPr lang="en-US" sz="3529" dirty="0">
                <a:latin typeface="+mn-lt"/>
              </a:rPr>
              <a:t>C# y Visual Studio con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Rendimiento</a:t>
            </a:r>
            <a:r>
              <a:rPr lang="en-US" dirty="0"/>
              <a:t> </a:t>
            </a:r>
            <a:r>
              <a:rPr lang="en-US" dirty="0" err="1"/>
              <a:t>nativo</a:t>
            </a:r>
            <a:endParaRPr lang="en-US" dirty="0"/>
          </a:p>
        </p:txBody>
      </p:sp>
      <p:sp>
        <p:nvSpPr>
          <p:cNvPr id="3" name="Text Placeholder 2"/>
          <p:cNvSpPr>
            <a:spLocks noGrp="1"/>
          </p:cNvSpPr>
          <p:nvPr>
            <p:ph type="body" sz="quarter" idx="10"/>
          </p:nvPr>
        </p:nvSpPr>
        <p:spPr>
          <a:xfrm>
            <a:off x="642750" y="4577480"/>
            <a:ext cx="5378548" cy="1777923"/>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hace</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uso</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de Ahead Of Time (</a:t>
            </a:r>
            <a:r>
              <a:rPr lang="en-US" sz="2353" b="1" dirty="0">
                <a:solidFill>
                  <a:schemeClr val="tx1"/>
                </a:solidFill>
                <a:latin typeface="+mj-lt"/>
                <a:cs typeface="Segoe UI" panose="020B0502040204020203" pitchFamily="34" charset="0"/>
              </a:rPr>
              <a:t>AOT</a:t>
            </a:r>
            <a:r>
              <a:rPr lang="en-US" sz="2353" dirty="0">
                <a:solidFill>
                  <a:schemeClr val="tx1"/>
                </a:solidFill>
                <a:latin typeface="+mj-lt"/>
                <a:cs typeface="Segoe UI" panose="020B0502040204020203" pitchFamily="34" charset="0"/>
              </a:rPr>
              <a:t>) para </a:t>
            </a:r>
            <a:r>
              <a:rPr lang="en-US" sz="2353" dirty="0" err="1">
                <a:solidFill>
                  <a:schemeClr val="tx1"/>
                </a:solidFill>
                <a:latin typeface="+mj-lt"/>
                <a:cs typeface="Segoe UI" panose="020B0502040204020203" pitchFamily="34" charset="0"/>
              </a:rPr>
              <a:t>crear</a:t>
            </a:r>
            <a:r>
              <a:rPr lang="en-US" sz="2353" dirty="0">
                <a:solidFill>
                  <a:schemeClr val="tx1"/>
                </a:solidFill>
                <a:latin typeface="+mj-lt"/>
                <a:cs typeface="Segoe UI" panose="020B0502040204020203" pitchFamily="34" charset="0"/>
              </a:rPr>
              <a:t> un </a:t>
            </a:r>
            <a:r>
              <a:rPr lang="en-US" sz="2353" dirty="0" err="1">
                <a:solidFill>
                  <a:schemeClr val="tx1"/>
                </a:solidFill>
                <a:latin typeface="+mj-lt"/>
                <a:cs typeface="Segoe UI" panose="020B0502040204020203" pitchFamily="34" charset="0"/>
              </a:rPr>
              <a:t>binario</a:t>
            </a:r>
            <a:r>
              <a:rPr lang="en-US" sz="2353" dirty="0">
                <a:solidFill>
                  <a:schemeClr val="tx1"/>
                </a:solidFill>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245405" y="4577480"/>
            <a:ext cx="5378548" cy="95006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toma</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ventaja</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Just In Time (</a:t>
            </a:r>
            <a:r>
              <a:rPr lang="en-US" sz="2353" b="1" dirty="0">
                <a:solidFill>
                  <a:schemeClr val="tx1"/>
                </a:solidFill>
                <a:latin typeface="+mj-lt"/>
                <a:cs typeface="Segoe UI" panose="020B0502040204020203" pitchFamily="34" charset="0"/>
              </a:rPr>
              <a:t>JIT</a:t>
            </a:r>
            <a:r>
              <a:rPr lang="en-US" sz="2353" dirty="0">
                <a:solidFill>
                  <a:schemeClr val="tx1"/>
                </a:solidFill>
                <a:latin typeface="+mj-lt"/>
                <a:cs typeface="Segoe UI" panose="020B0502040204020203" pitchFamily="34" charset="0"/>
              </a:rPr>
              <a:t>).</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err="1">
                <a:solidFill>
                  <a:srgbClr val="2DB1DD"/>
                </a:solidFill>
              </a:rPr>
              <a:t>Siempre</a:t>
            </a:r>
            <a:r>
              <a:rPr lang="en-US" sz="5882" dirty="0">
                <a:solidFill>
                  <a:srgbClr val="2DB1DD"/>
                </a:solidFill>
              </a:rPr>
              <a:t> al día</a:t>
            </a:r>
            <a:endParaRPr lang="en-US" sz="5882" dirty="0"/>
          </a:p>
        </p:txBody>
      </p:sp>
      <p:sp>
        <p:nvSpPr>
          <p:cNvPr id="7" name="Text Placeholder 7"/>
          <p:cNvSpPr>
            <a:spLocks noGrp="1"/>
          </p:cNvSpPr>
          <p:nvPr>
            <p:ph type="body" sz="quarter" idx="10"/>
          </p:nvPr>
        </p:nvSpPr>
        <p:spPr>
          <a:xfrm>
            <a:off x="7814148" y="1080844"/>
            <a:ext cx="3216858" cy="2764090"/>
          </a:xfrm>
        </p:spPr>
        <p:txBody>
          <a:bodyPr/>
          <a:lstStyle/>
          <a:p>
            <a:pPr marL="0" indent="0">
              <a:lnSpc>
                <a:spcPct val="70000"/>
              </a:lnSpc>
              <a:buNone/>
            </a:pPr>
            <a:r>
              <a:rPr lang="en-US" sz="2745" dirty="0">
                <a:latin typeface="+mn-lt"/>
              </a:rPr>
              <a:t>Soporte al día:</a:t>
            </a:r>
          </a:p>
          <a:p>
            <a:pPr>
              <a:lnSpc>
                <a:spcPct val="70000"/>
              </a:lnSpc>
              <a:buFont typeface="Arial"/>
              <a:buChar char="•"/>
            </a:pPr>
            <a:r>
              <a:rPr lang="en-US" sz="1600" dirty="0">
                <a:latin typeface="+mn-lt"/>
              </a:rPr>
              <a:t>iOS 5</a:t>
            </a:r>
          </a:p>
          <a:p>
            <a:pPr>
              <a:lnSpc>
                <a:spcPct val="70000"/>
              </a:lnSpc>
              <a:buFont typeface="Arial"/>
              <a:buChar char="•"/>
            </a:pPr>
            <a:r>
              <a:rPr lang="en-US" sz="1600" dirty="0">
                <a:latin typeface="+mn-lt"/>
              </a:rPr>
              <a:t>iOS 6</a:t>
            </a:r>
          </a:p>
          <a:p>
            <a:pPr>
              <a:lnSpc>
                <a:spcPct val="70000"/>
              </a:lnSpc>
              <a:buFont typeface="Arial"/>
              <a:buChar char="•"/>
            </a:pPr>
            <a:r>
              <a:rPr lang="en-US" sz="1600" dirty="0">
                <a:latin typeface="+mn-lt"/>
              </a:rPr>
              <a:t>iOS 7</a:t>
            </a:r>
          </a:p>
          <a:p>
            <a:pPr>
              <a:lnSpc>
                <a:spcPct val="70000"/>
              </a:lnSpc>
              <a:buFont typeface="Arial"/>
              <a:buChar char="•"/>
            </a:pPr>
            <a:r>
              <a:rPr lang="en-US" sz="1600" dirty="0">
                <a:latin typeface="+mn-lt"/>
              </a:rPr>
              <a:t>iOS 7.1</a:t>
            </a:r>
          </a:p>
          <a:p>
            <a:pPr>
              <a:lnSpc>
                <a:spcPct val="70000"/>
              </a:lnSpc>
              <a:buFont typeface="Arial"/>
              <a:buChar char="•"/>
            </a:pPr>
            <a:r>
              <a:rPr lang="en-US" sz="1600" dirty="0">
                <a:latin typeface="+mn-lt"/>
              </a:rPr>
              <a:t>iOS 8</a:t>
            </a:r>
          </a:p>
          <a:p>
            <a:pPr>
              <a:lnSpc>
                <a:spcPct val="70000"/>
              </a:lnSpc>
              <a:buFont typeface="Arial"/>
              <a:buChar char="•"/>
            </a:pPr>
            <a:r>
              <a:rPr lang="en-US" sz="1600" dirty="0">
                <a:latin typeface="+mn-lt"/>
              </a:rPr>
              <a:t>iOS 9</a:t>
            </a:r>
          </a:p>
          <a:p>
            <a:pPr>
              <a:lnSpc>
                <a:spcPct val="70000"/>
              </a:lnSpc>
              <a:buFont typeface="Arial"/>
              <a:buChar char="•"/>
            </a:pPr>
            <a:r>
              <a:rPr lang="en-US" sz="1600" dirty="0">
                <a:latin typeface="+mn-lt"/>
              </a:rPr>
              <a:t>iOS 10</a:t>
            </a:r>
            <a:endParaRPr lang="en-US" sz="1961" dirty="0">
              <a:latin typeface="+mn-lt"/>
            </a:endParaRPr>
          </a:p>
        </p:txBody>
      </p:sp>
      <p:sp>
        <p:nvSpPr>
          <p:cNvPr id="14" name="Text Placeholder 7"/>
          <p:cNvSpPr>
            <a:spLocks noGrp="1"/>
          </p:cNvSpPr>
          <p:nvPr>
            <p:ph type="body" sz="quarter" idx="11"/>
          </p:nvPr>
        </p:nvSpPr>
        <p:spPr>
          <a:xfrm>
            <a:off x="7814148" y="3751832"/>
            <a:ext cx="2768646" cy="3059812"/>
          </a:xfrm>
        </p:spPr>
        <p:txBody>
          <a:bodyPr/>
          <a:lstStyle/>
          <a:p>
            <a:pPr marL="0" indent="0">
              <a:lnSpc>
                <a:spcPct val="70000"/>
              </a:lnSpc>
              <a:buNone/>
            </a:pPr>
            <a:r>
              <a:rPr lang="en-US" sz="2745" dirty="0">
                <a:latin typeface="+mn-lt"/>
              </a:rPr>
              <a:t>Soporte complete a:</a:t>
            </a:r>
          </a:p>
          <a:p>
            <a:pPr>
              <a:lnSpc>
                <a:spcPct val="70000"/>
              </a:lnSpc>
              <a:buFont typeface="Arial"/>
              <a:buChar char="•"/>
            </a:pPr>
            <a:r>
              <a:rPr lang="en-US" sz="1600" dirty="0">
                <a:latin typeface="+mn-lt"/>
              </a:rPr>
              <a:t>Apple Watch</a:t>
            </a:r>
          </a:p>
          <a:p>
            <a:pPr>
              <a:lnSpc>
                <a:spcPct val="70000"/>
              </a:lnSpc>
              <a:buFont typeface="Arial"/>
              <a:buChar char="•"/>
            </a:pPr>
            <a:r>
              <a:rPr lang="en-US" sz="1600" dirty="0">
                <a:latin typeface="+mn-lt"/>
              </a:rPr>
              <a:t>Apple TV</a:t>
            </a:r>
          </a:p>
          <a:p>
            <a:pPr>
              <a:lnSpc>
                <a:spcPct val="70000"/>
              </a:lnSpc>
              <a:buFont typeface="Arial"/>
              <a:buChar char="•"/>
            </a:pPr>
            <a:r>
              <a:rPr lang="en-US" sz="1600" dirty="0">
                <a:latin typeface="+mn-lt"/>
              </a:rPr>
              <a:t>Google Glass</a:t>
            </a:r>
          </a:p>
          <a:p>
            <a:pPr>
              <a:lnSpc>
                <a:spcPct val="70000"/>
              </a:lnSpc>
              <a:buFont typeface="Arial"/>
              <a:buChar char="•"/>
            </a:pPr>
            <a:r>
              <a:rPr lang="en-US" sz="1600" dirty="0">
                <a:latin typeface="+mn-lt"/>
              </a:rPr>
              <a:t>Android Wear</a:t>
            </a:r>
          </a:p>
          <a:p>
            <a:pPr>
              <a:lnSpc>
                <a:spcPct val="70000"/>
              </a:lnSpc>
              <a:buFont typeface="Arial"/>
              <a:buChar char="•"/>
            </a:pPr>
            <a:r>
              <a:rPr lang="en-US" sz="1600" dirty="0">
                <a:latin typeface="+mn-lt"/>
              </a:rPr>
              <a:t>Amazon Fire TV</a:t>
            </a:r>
          </a:p>
          <a:p>
            <a:pPr>
              <a:lnSpc>
                <a:spcPct val="70000"/>
              </a:lnSpc>
              <a:buFont typeface="Arial"/>
              <a:buChar char="•"/>
            </a:pPr>
            <a:r>
              <a:rPr lang="en-US" sz="1600" dirty="0">
                <a:latin typeface="+mn-lt"/>
              </a:rPr>
              <a:t>Tizen</a:t>
            </a:r>
          </a:p>
          <a:p>
            <a:pPr>
              <a:lnSpc>
                <a:spcPct val="70000"/>
              </a:lnSpc>
              <a:buFont typeface="Arial"/>
              <a:buChar char="•"/>
            </a:pPr>
            <a:r>
              <a:rPr lang="en-US" sz="1600" dirty="0">
                <a:latin typeface="+mn-lt"/>
              </a:rPr>
              <a:t>Y </a:t>
            </a:r>
            <a:r>
              <a:rPr lang="en-US" sz="1600" dirty="0" err="1">
                <a:latin typeface="+mn-lt"/>
              </a:rPr>
              <a:t>más</a:t>
            </a:r>
            <a:r>
              <a:rPr lang="en-US" sz="1600" dirty="0">
                <a:latin typeface="+mn-lt"/>
              </a:rPr>
              <a:t>!</a:t>
            </a:r>
            <a:endParaRPr lang="en-US" sz="1961" dirty="0">
              <a:latin typeface="+mn-lt"/>
            </a:endParaRP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Compartir</a:t>
            </a:r>
            <a:r>
              <a:rPr lang="en-US" dirty="0"/>
              <a:t> </a:t>
            </a:r>
            <a:r>
              <a:rPr lang="en-US" dirty="0" err="1"/>
              <a:t>código</a:t>
            </a:r>
            <a:endParaRPr lang="en-US" dirty="0"/>
          </a:p>
        </p:txBody>
      </p:sp>
    </p:spTree>
    <p:extLst>
      <p:ext uri="{BB962C8B-B14F-4D97-AF65-F5344CB8AC3E}">
        <p14:creationId xmlns:p14="http://schemas.microsoft.com/office/powerpoint/2010/main" val="15501018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4768850"/>
            <a:ext cx="12192000" cy="20891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30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566739"/>
            <a:ext cx="1800225" cy="105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495550" y="1857376"/>
            <a:ext cx="7488238" cy="708025"/>
          </a:xfrm>
          <a:prstGeom prst="rect">
            <a:avLst/>
          </a:prstGeom>
          <a:solidFill>
            <a:schemeClr val="bg1"/>
          </a:solidFill>
        </p:spPr>
        <p:txBody>
          <a:bodyPr anchor="ctr">
            <a:spAutoFit/>
          </a:bodyPr>
          <a:lstStyle/>
          <a:p>
            <a:pPr algn="ctr">
              <a:defRPr/>
            </a:pPr>
            <a:r>
              <a:rPr lang="es-ES_tradnl" sz="2000" spc="-40" dirty="0">
                <a:solidFill>
                  <a:schemeClr val="accent1">
                    <a:lumMod val="50000"/>
                  </a:schemeClr>
                </a:solidFill>
                <a:latin typeface="Segoe UI Semilight" panose="020B0402040204020203" pitchFamily="34" charset="0"/>
                <a:cs typeface="Segoe UI Semilight" panose="020B0402040204020203" pitchFamily="34" charset="0"/>
              </a:rPr>
              <a:t>Formamos programadores para el mundo real</a:t>
            </a:r>
          </a:p>
          <a:p>
            <a:pPr algn="ctr">
              <a:defRPr/>
            </a:pPr>
            <a:r>
              <a:rPr lang="es-ES_tradnl" sz="2000" spc="-40" dirty="0">
                <a:solidFill>
                  <a:srgbClr val="1974CE"/>
                </a:solidFill>
                <a:latin typeface="Segoe UI Semilight" panose="020B0402040204020203" pitchFamily="34" charset="0"/>
                <a:cs typeface="Segoe UI Semilight" panose="020B0402040204020203" pitchFamily="34" charset="0"/>
              </a:rPr>
              <a:t>con tutores expertos que usan cada día las tecnologías que enseñan</a:t>
            </a:r>
            <a:endParaRPr lang="es-ES_tradnl" sz="2000" spc="-40" dirty="0">
              <a:solidFill>
                <a:schemeClr val="accent1">
                  <a:lumMod val="50000"/>
                </a:schemeClr>
              </a:solidFill>
              <a:latin typeface="Segoe UI Semibold" panose="020B0702040204020203" pitchFamily="34" charset="0"/>
              <a:cs typeface="Segoe UI Semibold" panose="020B0702040204020203" pitchFamily="34" charset="0"/>
            </a:endParaRPr>
          </a:p>
        </p:txBody>
      </p:sp>
      <p:sp>
        <p:nvSpPr>
          <p:cNvPr id="3077" name="CuadroTexto 18"/>
          <p:cNvSpPr txBox="1">
            <a:spLocks noChangeArrowheads="1"/>
          </p:cNvSpPr>
          <p:nvPr/>
        </p:nvSpPr>
        <p:spPr bwMode="auto">
          <a:xfrm>
            <a:off x="2959101" y="5516564"/>
            <a:ext cx="6264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ES" sz="1600">
                <a:solidFill>
                  <a:schemeClr val="bg1"/>
                </a:solidFill>
              </a:rPr>
              <a:t>Consigue descuentos y eBooks gratuitos entrando ahora en:</a:t>
            </a:r>
            <a:endParaRPr lang="es-ES" altLang="es-ES" sz="2000">
              <a:solidFill>
                <a:schemeClr val="bg1"/>
              </a:solidFill>
              <a:latin typeface="Segoe UI" panose="020B0502040204020203" pitchFamily="34" charset="0"/>
              <a:cs typeface="Segoe UI" panose="020B0502040204020203" pitchFamily="34" charset="0"/>
            </a:endParaRPr>
          </a:p>
        </p:txBody>
      </p:sp>
      <p:grpSp>
        <p:nvGrpSpPr>
          <p:cNvPr id="3078" name="Group 9"/>
          <p:cNvGrpSpPr>
            <a:grpSpLocks/>
          </p:cNvGrpSpPr>
          <p:nvPr/>
        </p:nvGrpSpPr>
        <p:grpSpPr bwMode="auto">
          <a:xfrm>
            <a:off x="4295776" y="6021388"/>
            <a:ext cx="3698875" cy="431800"/>
            <a:chOff x="2889250" y="6021288"/>
            <a:chExt cx="3698974" cy="432048"/>
          </a:xfrm>
        </p:grpSpPr>
        <p:sp>
          <p:nvSpPr>
            <p:cNvPr id="8" name="Rectangle 7"/>
            <p:cNvSpPr/>
            <p:nvPr/>
          </p:nvSpPr>
          <p:spPr>
            <a:xfrm>
              <a:off x="2889250" y="6021288"/>
              <a:ext cx="3698974" cy="432048"/>
            </a:xfrm>
            <a:prstGeom prst="rect">
              <a:avLst/>
            </a:prstGeom>
            <a:solidFill>
              <a:srgbClr val="1974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3081" name="Rectangle 6"/>
            <p:cNvSpPr>
              <a:spLocks noChangeArrowheads="1"/>
            </p:cNvSpPr>
            <p:nvPr/>
          </p:nvSpPr>
          <p:spPr bwMode="auto">
            <a:xfrm>
              <a:off x="2987824" y="6037470"/>
              <a:ext cx="35548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s-ES" altLang="es-ES" sz="2000">
                  <a:solidFill>
                    <a:schemeClr val="bg1"/>
                  </a:solidFill>
                  <a:latin typeface="Segoe UI" panose="020B0502040204020203" pitchFamily="34" charset="0"/>
                  <a:cs typeface="Segoe UI" panose="020B0502040204020203" pitchFamily="34" charset="0"/>
                </a:rPr>
                <a:t>promos.campusMVP.com/pue</a:t>
              </a:r>
              <a:endParaRPr lang="es-ES" altLang="es-ES" sz="2000"/>
            </a:p>
          </p:txBody>
        </p:sp>
      </p:grpSp>
      <p:sp>
        <p:nvSpPr>
          <p:cNvPr id="11" name="TextBox 10"/>
          <p:cNvSpPr txBox="1"/>
          <p:nvPr/>
        </p:nvSpPr>
        <p:spPr>
          <a:xfrm>
            <a:off x="3071814" y="3068639"/>
            <a:ext cx="6624637" cy="923925"/>
          </a:xfrm>
          <a:prstGeom prst="rect">
            <a:avLst/>
          </a:prstGeom>
          <a:noFill/>
        </p:spPr>
        <p:txBody>
          <a:bodyPr>
            <a:spAutoFit/>
          </a:bodyPr>
          <a:lstStyle/>
          <a:p>
            <a:pPr marL="285750" indent="-285750">
              <a:buFont typeface="Wingdings" panose="05000000000000000000" pitchFamily="2" charset="2"/>
              <a:buChar char="ü"/>
              <a:defRPr/>
            </a:pPr>
            <a:r>
              <a:rPr lang="es-ES" spc="-40" dirty="0">
                <a:solidFill>
                  <a:schemeClr val="accent1">
                    <a:lumMod val="50000"/>
                  </a:schemeClr>
                </a:solidFill>
                <a:latin typeface="Segoe UI Semilight" panose="020B0402040204020203" pitchFamily="34" charset="0"/>
                <a:cs typeface="Segoe UI Semilight" panose="020B0402040204020203" pitchFamily="34" charset="0"/>
              </a:rPr>
              <a:t>Más de </a:t>
            </a:r>
            <a:r>
              <a:rPr lang="es-ES" spc="-40" dirty="0">
                <a:solidFill>
                  <a:srgbClr val="1974CE"/>
                </a:solidFill>
                <a:latin typeface="Segoe UI Semilight" panose="020B0402040204020203" pitchFamily="34" charset="0"/>
                <a:cs typeface="Segoe UI Semilight" panose="020B0402040204020203" pitchFamily="34" charset="0"/>
              </a:rPr>
              <a:t>10 años </a:t>
            </a:r>
            <a:r>
              <a:rPr lang="es-ES" spc="-40" dirty="0">
                <a:solidFill>
                  <a:schemeClr val="accent1">
                    <a:lumMod val="50000"/>
                  </a:schemeClr>
                </a:solidFill>
                <a:latin typeface="Segoe UI Semilight" panose="020B0402040204020203" pitchFamily="34" charset="0"/>
                <a:cs typeface="Segoe UI Semilight" panose="020B0402040204020203" pitchFamily="34" charset="0"/>
              </a:rPr>
              <a:t>enseñando online buenas prácticas de desarrollo</a:t>
            </a:r>
          </a:p>
          <a:p>
            <a:pPr marL="285750" indent="-285750">
              <a:buFont typeface="Wingdings" panose="05000000000000000000" pitchFamily="2" charset="2"/>
              <a:buChar char="ü"/>
              <a:defRPr/>
            </a:pPr>
            <a:r>
              <a:rPr lang="es-ES" spc="-40" dirty="0">
                <a:solidFill>
                  <a:schemeClr val="accent1">
                    <a:lumMod val="50000"/>
                  </a:schemeClr>
                </a:solidFill>
                <a:latin typeface="Segoe UI Semilight" panose="020B0402040204020203" pitchFamily="34" charset="0"/>
                <a:cs typeface="Segoe UI Semilight" panose="020B0402040204020203" pitchFamily="34" charset="0"/>
              </a:rPr>
              <a:t>Más de </a:t>
            </a:r>
            <a:r>
              <a:rPr lang="es-ES" spc="-40" dirty="0">
                <a:solidFill>
                  <a:srgbClr val="1974CE"/>
                </a:solidFill>
                <a:latin typeface="Segoe UI Semilight" panose="020B0402040204020203" pitchFamily="34" charset="0"/>
                <a:cs typeface="Segoe UI Semilight" panose="020B0402040204020203" pitchFamily="34" charset="0"/>
              </a:rPr>
              <a:t>10.000 alumnos </a:t>
            </a:r>
            <a:r>
              <a:rPr lang="es-ES" spc="-40" dirty="0">
                <a:solidFill>
                  <a:schemeClr val="accent1">
                    <a:lumMod val="50000"/>
                  </a:schemeClr>
                </a:solidFill>
                <a:latin typeface="Segoe UI Semilight" panose="020B0402040204020203" pitchFamily="34" charset="0"/>
                <a:cs typeface="Segoe UI Semilight" panose="020B0402040204020203" pitchFamily="34" charset="0"/>
              </a:rPr>
              <a:t>formados y encantados</a:t>
            </a:r>
          </a:p>
          <a:p>
            <a:pPr marL="285750" indent="-285750">
              <a:buFont typeface="Wingdings" panose="05000000000000000000" pitchFamily="2" charset="2"/>
              <a:buChar char="ü"/>
              <a:defRPr/>
            </a:pPr>
            <a:r>
              <a:rPr lang="es-ES" spc="-40" dirty="0">
                <a:solidFill>
                  <a:schemeClr val="accent1">
                    <a:lumMod val="50000"/>
                  </a:schemeClr>
                </a:solidFill>
                <a:latin typeface="Segoe UI Semilight" panose="020B0402040204020203" pitchFamily="34" charset="0"/>
                <a:cs typeface="Segoe UI Semilight" panose="020B0402040204020203" pitchFamily="34" charset="0"/>
              </a:rPr>
              <a:t>Más de </a:t>
            </a:r>
            <a:r>
              <a:rPr lang="es-ES" spc="-40" dirty="0">
                <a:solidFill>
                  <a:srgbClr val="1974CE"/>
                </a:solidFill>
                <a:latin typeface="Segoe UI Semilight" panose="020B0402040204020203" pitchFamily="34" charset="0"/>
                <a:cs typeface="Segoe UI Semilight" panose="020B0402040204020203" pitchFamily="34" charset="0"/>
              </a:rPr>
              <a:t>800 empresas </a:t>
            </a:r>
            <a:r>
              <a:rPr lang="es-ES" spc="-40" dirty="0">
                <a:solidFill>
                  <a:schemeClr val="accent1">
                    <a:lumMod val="50000"/>
                  </a:schemeClr>
                </a:solidFill>
                <a:latin typeface="Segoe UI Semilight" panose="020B0402040204020203" pitchFamily="34" charset="0"/>
                <a:cs typeface="Segoe UI Semilight" panose="020B0402040204020203" pitchFamily="34" charset="0"/>
              </a:rPr>
              <a:t>satisfechas</a:t>
            </a:r>
          </a:p>
        </p:txBody>
      </p:sp>
    </p:spTree>
    <p:extLst>
      <p:ext uri="{BB962C8B-B14F-4D97-AF65-F5344CB8AC3E}">
        <p14:creationId xmlns:p14="http://schemas.microsoft.com/office/powerpoint/2010/main" val="21598524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2"/>
            <a:ext cx="4482124" cy="302852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t>
            </a:r>
            <a:r>
              <a:rPr lang="en-US" sz="3921" dirty="0" err="1">
                <a:latin typeface="+mn-lt"/>
              </a:rPr>
              <a:t>Librería</a:t>
            </a:r>
            <a:endParaRPr lang="en-US" sz="3921" dirty="0">
              <a:latin typeface="+mn-lt"/>
            </a:endParaRPr>
          </a:p>
          <a:p>
            <a:pPr marL="0" indent="0">
              <a:buNone/>
            </a:pPr>
            <a:r>
              <a:rPr lang="en-US" sz="3921" dirty="0" err="1">
                <a:latin typeface="+mn-lt"/>
              </a:rPr>
              <a:t>Múltiples</a:t>
            </a:r>
            <a:r>
              <a:rPr lang="en-US" sz="3921" dirty="0">
                <a:latin typeface="+mn-lt"/>
              </a:rPr>
              <a:t> </a:t>
            </a:r>
            <a:r>
              <a:rPr lang="en-US" sz="3921" dirty="0" err="1">
                <a:latin typeface="+mn-lt"/>
              </a:rPr>
              <a:t>plataformas</a:t>
            </a:r>
            <a:endParaRPr lang="en-US" sz="3921" dirty="0">
              <a:latin typeface="+mn-lt"/>
            </a:endParaRPr>
          </a:p>
          <a:p>
            <a:pPr marL="0" indent="0">
              <a:buNone/>
            </a:pPr>
            <a:endParaRPr lang="en-US" sz="2157" dirty="0">
              <a:latin typeface="+mn-lt"/>
            </a:endParaRPr>
          </a:p>
          <a:p>
            <a:pPr marL="0" indent="0">
              <a:buNone/>
            </a:pPr>
            <a:r>
              <a:rPr lang="en-US" sz="2353" dirty="0" err="1">
                <a:latin typeface="+mn-lt"/>
              </a:rPr>
              <a:t>Incluyendo</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 (PCL)</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837" y="1516062"/>
            <a:ext cx="4495800" cy="4459446"/>
          </a:xfrm>
          <a:prstGeom prst="rect">
            <a:avLst/>
          </a:prstGeom>
        </p:spPr>
      </p:pic>
    </p:spTree>
    <p:extLst>
      <p:ext uri="{BB962C8B-B14F-4D97-AF65-F5344CB8AC3E}">
        <p14:creationId xmlns:p14="http://schemas.microsoft.com/office/powerpoint/2010/main" val="7527043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2316542"/>
          </a:xfrm>
        </p:spPr>
        <p:txBody>
          <a:bodyPr/>
          <a:lstStyle/>
          <a:p>
            <a:r>
              <a:rPr lang="en-US" dirty="0" err="1"/>
              <a:t>Estadísticas</a:t>
            </a:r>
            <a:r>
              <a:rPr lang="en-US" dirty="0"/>
              <a:t> de </a:t>
            </a:r>
            <a:r>
              <a:rPr lang="en-US" dirty="0" err="1"/>
              <a:t>código</a:t>
            </a:r>
            <a:r>
              <a:rPr lang="en-US" dirty="0"/>
              <a:t> </a:t>
            </a:r>
            <a:r>
              <a:rPr lang="en-US" dirty="0" err="1"/>
              <a:t>compartido</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1314057" y="515620"/>
            <a:ext cx="5355042" cy="5826761"/>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3373228701"/>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ext uri="{D42A27DB-BD31-4B8C-83A1-F6EECF244321}">
                    <p14:modId xmlns:p14="http://schemas.microsoft.com/office/powerpoint/2010/main" val="1169939022"/>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ext uri="{D42A27DB-BD31-4B8C-83A1-F6EECF244321}">
                    <p14:modId xmlns:p14="http://schemas.microsoft.com/office/powerpoint/2010/main" val="364981920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ext uri="{D42A27DB-BD31-4B8C-83A1-F6EECF244321}">
                    <p14:modId xmlns:p14="http://schemas.microsoft.com/office/powerpoint/2010/main" val="3161891497"/>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949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La </a:t>
            </a:r>
            <a:r>
              <a:rPr lang="en-US" dirty="0" err="1"/>
              <a:t>experiencia</a:t>
            </a:r>
            <a:r>
              <a:rPr lang="en-US" dirty="0"/>
              <a:t> de </a:t>
            </a:r>
            <a:r>
              <a:rPr lang="en-US" dirty="0" err="1"/>
              <a:t>desarrollo</a:t>
            </a:r>
            <a:endParaRPr lang="en-US" dirty="0"/>
          </a:p>
        </p:txBody>
      </p:sp>
    </p:spTree>
    <p:extLst>
      <p:ext uri="{BB962C8B-B14F-4D97-AF65-F5344CB8AC3E}">
        <p14:creationId xmlns:p14="http://schemas.microsoft.com/office/powerpoint/2010/main" val="19873232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95400" y="1371600"/>
            <a:ext cx="8601032" cy="5139360"/>
            <a:chOff x="-1447800" y="1422399"/>
            <a:chExt cx="8852484" cy="5289609"/>
          </a:xfrm>
        </p:grpSpPr>
        <p:pic>
          <p:nvPicPr>
            <p:cNvPr id="11" name="Picture 10" descr="PC_FrontFram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232" y="1766513"/>
              <a:ext cx="6632511" cy="4133806"/>
            </a:xfrm>
            <a:prstGeom prst="rect">
              <a:avLst/>
            </a:prstGeom>
          </p:spPr>
        </p:pic>
      </p:grpSp>
      <p:sp>
        <p:nvSpPr>
          <p:cNvPr id="3" name="Title 2"/>
          <p:cNvSpPr>
            <a:spLocks noGrp="1"/>
          </p:cNvSpPr>
          <p:nvPr>
            <p:ph type="title"/>
          </p:nvPr>
        </p:nvSpPr>
        <p:spPr/>
        <p:txBody>
          <a:bodyPr/>
          <a:lstStyle/>
          <a:p>
            <a:r>
              <a:rPr lang="en-US" dirty="0" err="1"/>
              <a:t>Integración</a:t>
            </a:r>
            <a:r>
              <a:rPr lang="en-US" dirty="0"/>
              <a:t> con Visual Studio</a:t>
            </a:r>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02550" y="2181225"/>
            <a:ext cx="3028950" cy="3028950"/>
          </a:xfrm>
          <a:prstGeom prst="rect">
            <a:avLst/>
          </a:prstGeom>
        </p:spPr>
      </p:pic>
    </p:spTree>
    <p:extLst>
      <p:ext uri="{BB962C8B-B14F-4D97-AF65-F5344CB8AC3E}">
        <p14:creationId xmlns:p14="http://schemas.microsoft.com/office/powerpoint/2010/main" val="93461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&amp; Visual Studio  – Mac</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28830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Diseñador</a:t>
            </a:r>
            <a:r>
              <a:rPr lang="en-US" dirty="0"/>
              <a:t> de Android</a:t>
            </a:r>
          </a:p>
        </p:txBody>
      </p:sp>
      <p:sp>
        <p:nvSpPr>
          <p:cNvPr id="3" name="TextBox 2"/>
          <p:cNvSpPr txBox="1"/>
          <p:nvPr/>
        </p:nvSpPr>
        <p:spPr>
          <a:xfrm>
            <a:off x="350758" y="1358891"/>
            <a:ext cx="414374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cs typeface="Helvetica" panose="020B0604020202020204" pitchFamily="34" charset="0"/>
              </a:rPr>
              <a:t>Disponible</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a:t>
            </a:r>
          </a:p>
          <a:p>
            <a:pPr marL="742950" lvl="1" indent="-285750">
              <a:buFont typeface="Arial" panose="020B0604020202020204" pitchFamily="34" charset="0"/>
              <a:buChar char="•"/>
            </a:pPr>
            <a:r>
              <a:rPr lang="en-US" sz="2400" dirty="0">
                <a:cs typeface="Helvetica" panose="020B0604020202020204" pitchFamily="34" charset="0"/>
              </a:rPr>
              <a:t>Xamarin Studio </a:t>
            </a:r>
          </a:p>
          <a:p>
            <a:pPr marL="742950" lvl="1" indent="-285750">
              <a:buFont typeface="Arial" panose="020B0604020202020204" pitchFamily="34" charset="0"/>
              <a:buChar char="•"/>
            </a:pPr>
            <a:r>
              <a:rPr lang="en-US" sz="2400" dirty="0">
                <a:cs typeface="Helvetica" panose="020B0604020202020204" pitchFamily="34" charset="0"/>
              </a:rPr>
              <a:t>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Crea</a:t>
            </a:r>
            <a:r>
              <a:rPr lang="en-US" sz="2400" dirty="0">
                <a:cs typeface="Helvetica" panose="020B0604020202020204" pitchFamily="34" charset="0"/>
              </a:rPr>
              <a:t> la UI con drag &amp; drop</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probar</a:t>
            </a:r>
            <a:r>
              <a:rPr lang="en-US" sz="2400" dirty="0">
                <a:cs typeface="Helvetica" panose="020B0604020202020204" pitchFamily="34" charset="0"/>
              </a:rPr>
              <a:t> con </a:t>
            </a:r>
            <a:r>
              <a:rPr lang="en-US" sz="2400" dirty="0" err="1">
                <a:cs typeface="Helvetica" panose="020B0604020202020204" pitchFamily="34" charset="0"/>
              </a:rPr>
              <a:t>diferentes</a:t>
            </a:r>
            <a:r>
              <a:rPr lang="en-US" sz="2400" dirty="0">
                <a:cs typeface="Helvetica" panose="020B0604020202020204" pitchFamily="34" charset="0"/>
              </a:rPr>
              <a:t> </a:t>
            </a:r>
            <a:r>
              <a:rPr lang="en-US" sz="2400" dirty="0" err="1">
                <a:cs typeface="Helvetica" panose="020B0604020202020204" pitchFamily="34" charset="0"/>
              </a:rPr>
              <a:t>tamaños</a:t>
            </a:r>
            <a:r>
              <a:rPr lang="en-US" sz="2400" dirty="0">
                <a:cs typeface="Helvetica" panose="020B0604020202020204" pitchFamily="34" charset="0"/>
              </a:rPr>
              <a:t> de </a:t>
            </a:r>
            <a:r>
              <a:rPr lang="en-US" sz="2400" dirty="0" err="1">
                <a:cs typeface="Helvetica" panose="020B0604020202020204" pitchFamily="34" charset="0"/>
              </a:rPr>
              <a:t>pantallas</a:t>
            </a:r>
            <a:r>
              <a:rPr lang="en-US" sz="2400" dirty="0">
                <a:cs typeface="Helvetica" panose="020B0604020202020204" pitchFamily="34" charset="0"/>
              </a:rPr>
              <a:t>, </a:t>
            </a:r>
            <a:r>
              <a:rPr lang="en-US" sz="2400" dirty="0" err="1">
                <a:cs typeface="Helvetica" panose="020B0604020202020204" pitchFamily="34" charset="0"/>
              </a:rPr>
              <a:t>resoluciones</a:t>
            </a:r>
            <a:r>
              <a:rPr lang="en-US" sz="2400" dirty="0">
                <a:cs typeface="Helvetica" panose="020B0604020202020204" pitchFamily="34" charset="0"/>
              </a:rPr>
              <a:t> y </a:t>
            </a:r>
            <a:r>
              <a:rPr lang="en-US" sz="2400" dirty="0" err="1">
                <a:cs typeface="Helvetica" panose="020B0604020202020204" pitchFamily="34" charset="0"/>
              </a:rPr>
              <a:t>versiones</a:t>
            </a:r>
            <a:r>
              <a:rPr lang="en-US" sz="2400" dirty="0">
                <a:cs typeface="Helvetica" panose="020B0604020202020204" pitchFamily="34" charset="0"/>
              </a:rPr>
              <a:t> de Android</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a:t>
            </a:r>
            <a:r>
              <a:rPr lang="en-US" sz="2400" dirty="0" err="1">
                <a:cs typeface="Helvetica" panose="020B0604020202020204" pitchFamily="34" charset="0"/>
              </a:rPr>
              <a:t>guardados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archivos</a:t>
            </a:r>
            <a:r>
              <a:rPr lang="en-US" sz="2400" dirty="0">
                <a:cs typeface="Helvetica" panose="020B0604020202020204" pitchFamily="34" charset="0"/>
              </a:rPr>
              <a:t> Android XML</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89669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Diseñador</a:t>
            </a:r>
            <a:r>
              <a:rPr lang="en-US" dirty="0"/>
              <a:t> de iOS</a:t>
            </a:r>
          </a:p>
        </p:txBody>
      </p:sp>
      <p:sp>
        <p:nvSpPr>
          <p:cNvPr id="3" name="TextBox 2"/>
          <p:cNvSpPr txBox="1"/>
          <p:nvPr/>
        </p:nvSpPr>
        <p:spPr>
          <a:xfrm>
            <a:off x="7352510" y="1189176"/>
            <a:ext cx="457256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cs typeface="Helvetica" panose="020B0604020202020204" pitchFamily="34" charset="0"/>
              </a:rPr>
              <a:t>Disponible</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Xamarin Studio y 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Similar a </a:t>
            </a:r>
            <a:r>
              <a:rPr lang="en-US" sz="2400" dirty="0" err="1">
                <a:cs typeface="Helvetica" panose="020B0604020202020204" pitchFamily="34" charset="0"/>
              </a:rPr>
              <a:t>otros</a:t>
            </a:r>
            <a:r>
              <a:rPr lang="en-US" sz="2400" dirty="0">
                <a:cs typeface="Helvetica" panose="020B0604020202020204" pitchFamily="34" charset="0"/>
              </a:rPr>
              <a:t> </a:t>
            </a:r>
            <a:r>
              <a:rPr lang="en-US" sz="2400" dirty="0" err="1">
                <a:cs typeface="Helvetica" panose="020B0604020202020204" pitchFamily="34" charset="0"/>
              </a:rPr>
              <a:t>diseñadores</a:t>
            </a:r>
            <a:r>
              <a:rPr lang="en-US" sz="2400" dirty="0">
                <a:cs typeface="Helvetica" panose="020B0604020202020204" pitchFamily="34" charset="0"/>
              </a:rPr>
              <a:t> de 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Soporta</a:t>
            </a:r>
            <a:r>
              <a:rPr lang="en-US" sz="2400" dirty="0">
                <a:cs typeface="Helvetica" panose="020B0604020202020204" pitchFamily="34" charset="0"/>
              </a:rPr>
              <a:t> </a:t>
            </a:r>
            <a:r>
              <a:rPr lang="en-US" sz="2400" dirty="0" err="1">
                <a:cs typeface="Helvetica" panose="020B0604020202020204" pitchFamily="34" charset="0"/>
              </a:rPr>
              <a:t>todos</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de </a:t>
            </a:r>
            <a:r>
              <a:rPr lang="en-US" sz="2400" dirty="0" err="1">
                <a:cs typeface="Helvetica" panose="020B0604020202020204" pitchFamily="34" charset="0"/>
              </a:rPr>
              <a:t>UIKit</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Editar</a:t>
            </a:r>
            <a:r>
              <a:rPr lang="en-US" sz="2400" dirty="0">
                <a:cs typeface="Helvetica" panose="020B0604020202020204" pitchFamily="34" charset="0"/>
              </a:rPr>
              <a:t> components de </a:t>
            </a:r>
            <a:r>
              <a:rPr lang="en-US" sz="2400" dirty="0" err="1">
                <a:cs typeface="Helvetica" panose="020B0604020202020204" pitchFamily="34" charset="0"/>
              </a:rPr>
              <a:t>terceros</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17927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Vamos</a:t>
            </a:r>
            <a:r>
              <a:rPr lang="en-US" dirty="0"/>
              <a:t> a </a:t>
            </a:r>
            <a:r>
              <a:rPr lang="en-US" dirty="0" err="1"/>
              <a:t>echar</a:t>
            </a:r>
            <a:r>
              <a:rPr lang="en-US" dirty="0"/>
              <a:t> un </a:t>
            </a:r>
            <a:r>
              <a:rPr lang="en-US" dirty="0" err="1"/>
              <a:t>vistazo</a:t>
            </a:r>
            <a:r>
              <a:rPr lang="en-US" dirty="0"/>
              <a:t>!</a:t>
            </a:r>
          </a:p>
        </p:txBody>
      </p:sp>
    </p:spTree>
    <p:extLst>
      <p:ext uri="{BB962C8B-B14F-4D97-AF65-F5344CB8AC3E}">
        <p14:creationId xmlns:p14="http://schemas.microsoft.com/office/powerpoint/2010/main" val="3591475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945002"/>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interfaces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a:t>
            </a:r>
            <a:r>
              <a:rPr lang="en-US" sz="2745" b="1" dirty="0" err="1">
                <a:gradFill>
                  <a:gsLst>
                    <a:gs pos="2917">
                      <a:schemeClr val="tx1"/>
                    </a:gs>
                    <a:gs pos="30000">
                      <a:schemeClr val="tx1"/>
                    </a:gs>
                  </a:gsLst>
                  <a:lin ang="5400000" scaled="0"/>
                </a:gradFill>
              </a:rPr>
              <a:t>compartidas</a:t>
            </a:r>
            <a:r>
              <a:rPr lang="en-US" sz="2745" dirty="0">
                <a:gradFill>
                  <a:gsLst>
                    <a:gs pos="2917">
                      <a:schemeClr val="tx1"/>
                    </a:gs>
                    <a:gs pos="30000">
                      <a:schemeClr val="tx1"/>
                    </a:gs>
                  </a:gsLst>
                  <a:lin ang="5400000" scaled="0"/>
                </a:gradFill>
              </a:rPr>
              <a:t> para iOS, Android, y Windows.</a:t>
            </a:r>
          </a:p>
        </p:txBody>
      </p:sp>
      <p:sp>
        <p:nvSpPr>
          <p:cNvPr id="24" name="Title 23"/>
          <p:cNvSpPr>
            <a:spLocks noGrp="1"/>
          </p:cNvSpPr>
          <p:nvPr>
            <p:ph type="title"/>
          </p:nvPr>
        </p:nvSpPr>
        <p:spPr>
          <a:xfrm>
            <a:off x="269240" y="366216"/>
            <a:ext cx="11655840" cy="899537"/>
          </a:xfrm>
        </p:spPr>
        <p:txBody>
          <a:bodyPr/>
          <a:lstStyle/>
          <a:p>
            <a:pPr algn="ctr"/>
            <a:r>
              <a:rPr lang="en-US" dirty="0"/>
              <a:t>Xamarin.Forms</a:t>
            </a:r>
          </a:p>
        </p:txBody>
      </p:sp>
      <p:pic>
        <p:nvPicPr>
          <p:cNvPr id="5" name="Picture 4"/>
          <p:cNvPicPr>
            <a:picLocks noChangeAspect="1"/>
          </p:cNvPicPr>
          <p:nvPr/>
        </p:nvPicPr>
        <p:blipFill>
          <a:blip r:embed="rId3"/>
          <a:stretch>
            <a:fillRect/>
          </a:stretch>
        </p:blipFill>
        <p:spPr>
          <a:xfrm>
            <a:off x="1689738" y="1474504"/>
            <a:ext cx="8616577" cy="3600846"/>
          </a:xfrm>
          <a:prstGeom prst="rect">
            <a:avLst/>
          </a:prstGeom>
        </p:spPr>
      </p:pic>
    </p:spTree>
    <p:extLst>
      <p:ext uri="{BB962C8B-B14F-4D97-AF65-F5344CB8AC3E}">
        <p14:creationId xmlns:p14="http://schemas.microsoft.com/office/powerpoint/2010/main" val="18573008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576953"/>
          </a:xfrm>
        </p:spPr>
        <p:txBody>
          <a:bodyPr/>
          <a:lstStyle/>
          <a:p>
            <a:pPr algn="ctr">
              <a:lnSpc>
                <a:spcPct val="100000"/>
              </a:lnSpc>
            </a:pPr>
            <a:r>
              <a:rPr lang="en-US" sz="2549" dirty="0">
                <a:solidFill>
                  <a:schemeClr val="tx1"/>
                </a:solidFill>
                <a:latin typeface="+mn-lt"/>
              </a:rPr>
              <a:t>El </a:t>
            </a: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Xamarin.Forms:</a:t>
            </a:r>
            <a:br>
              <a:rPr lang="en-US" sz="2549" dirty="0">
                <a:solidFill>
                  <a:schemeClr val="tx1"/>
                </a:solidFill>
                <a:latin typeface="+mn-lt"/>
              </a:rPr>
            </a:br>
            <a:r>
              <a:rPr lang="en-US" sz="2549" dirty="0">
                <a:solidFill>
                  <a:schemeClr val="tx1"/>
                </a:solidFill>
              </a:rPr>
              <a:t>Más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70357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4768850"/>
            <a:ext cx="12192000" cy="20891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51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458788"/>
            <a:ext cx="1509712" cy="88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Rounded Corners 5"/>
          <p:cNvSpPr/>
          <p:nvPr/>
        </p:nvSpPr>
        <p:spPr>
          <a:xfrm>
            <a:off x="2640014" y="1727201"/>
            <a:ext cx="7056437" cy="3573463"/>
          </a:xfrm>
          <a:prstGeom prst="roundRect">
            <a:avLst>
              <a:gd name="adj" fmla="val 3847"/>
            </a:avLst>
          </a:prstGeom>
          <a:solidFill>
            <a:schemeClr val="bg1"/>
          </a:solidFill>
          <a:ln>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p>
        </p:txBody>
      </p:sp>
      <p:sp>
        <p:nvSpPr>
          <p:cNvPr id="4" name="Rectangle 3"/>
          <p:cNvSpPr/>
          <p:nvPr/>
        </p:nvSpPr>
        <p:spPr>
          <a:xfrm>
            <a:off x="2927351" y="2060576"/>
            <a:ext cx="6481763" cy="1046163"/>
          </a:xfrm>
          <a:prstGeom prst="rect">
            <a:avLst/>
          </a:prstGeom>
          <a:solidFill>
            <a:schemeClr val="bg1"/>
          </a:solidFill>
        </p:spPr>
        <p:txBody>
          <a:bodyPr anchor="ctr">
            <a:spAutoFit/>
          </a:bodyPr>
          <a:lstStyle/>
          <a:p>
            <a:pPr algn="ctr">
              <a:defRPr/>
            </a:pPr>
            <a:r>
              <a:rPr lang="es-ES_tradnl" sz="3200" dirty="0">
                <a:solidFill>
                  <a:srgbClr val="88AF24"/>
                </a:solidFill>
                <a:latin typeface="Segoe UI Semibold" panose="020B0702040204020203" pitchFamily="34" charset="0"/>
                <a:cs typeface="Segoe UI Semibold" panose="020B0702040204020203" pitchFamily="34" charset="0"/>
              </a:rPr>
              <a:t>10% de descuento exclusivo </a:t>
            </a:r>
          </a:p>
          <a:p>
            <a:pPr algn="ctr">
              <a:lnSpc>
                <a:spcPct val="150000"/>
              </a:lnSpc>
              <a:defRPr/>
            </a:pPr>
            <a:r>
              <a:rPr lang="es-ES_tradnl" sz="2000" spc="-40" dirty="0">
                <a:solidFill>
                  <a:schemeClr val="accent1">
                    <a:lumMod val="50000"/>
                  </a:schemeClr>
                </a:solidFill>
                <a:latin typeface="Segoe UI Semilight" panose="020B0402040204020203" pitchFamily="34" charset="0"/>
                <a:cs typeface="Segoe UI Semilight" panose="020B0402040204020203" pitchFamily="34" charset="0"/>
              </a:rPr>
              <a:t>en nuestro </a:t>
            </a:r>
            <a:r>
              <a:rPr lang="es-ES_tradnl" sz="2000" spc="-40" dirty="0">
                <a:solidFill>
                  <a:schemeClr val="accent1">
                    <a:lumMod val="50000"/>
                  </a:schemeClr>
                </a:solidFill>
                <a:latin typeface="Segoe UI Semibold" panose="020B0702040204020203" pitchFamily="34" charset="0"/>
                <a:cs typeface="Segoe UI Semibold" panose="020B0702040204020203" pitchFamily="34" charset="0"/>
              </a:rPr>
              <a:t>curso online de Xamarin</a:t>
            </a:r>
          </a:p>
        </p:txBody>
      </p:sp>
      <p:sp>
        <p:nvSpPr>
          <p:cNvPr id="2" name="TextBox 4"/>
          <p:cNvSpPr txBox="1">
            <a:spLocks noChangeArrowheads="1"/>
          </p:cNvSpPr>
          <p:nvPr/>
        </p:nvSpPr>
        <p:spPr bwMode="auto">
          <a:xfrm>
            <a:off x="2640014" y="3389313"/>
            <a:ext cx="684053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es-ES" altLang="es-ES" sz="2000" dirty="0">
                <a:solidFill>
                  <a:schemeClr val="accent1">
                    <a:lumMod val="50000"/>
                  </a:schemeClr>
                </a:solidFill>
                <a:latin typeface="Segoe UI" panose="020B0502040204020203" pitchFamily="34" charset="0"/>
                <a:cs typeface="Segoe UI" panose="020B0502040204020203" pitchFamily="34" charset="0"/>
              </a:rPr>
              <a:t>Usa este código en </a:t>
            </a:r>
            <a:r>
              <a:rPr lang="es-ES" altLang="es-ES" sz="2000" dirty="0">
                <a:solidFill>
                  <a:srgbClr val="1974CE"/>
                </a:solidFill>
                <a:latin typeface="Segoe UI" panose="020B0502040204020203" pitchFamily="34" charset="0"/>
                <a:cs typeface="Segoe UI" panose="020B0502040204020203" pitchFamily="34" charset="0"/>
              </a:rPr>
              <a:t>campusMVP.es </a:t>
            </a:r>
            <a:r>
              <a:rPr lang="es-ES" altLang="es-ES" sz="2000" dirty="0">
                <a:solidFill>
                  <a:schemeClr val="accent1">
                    <a:lumMod val="50000"/>
                  </a:schemeClr>
                </a:solidFill>
                <a:latin typeface="Segoe UI" panose="020B0502040204020203" pitchFamily="34" charset="0"/>
                <a:cs typeface="Segoe UI" panose="020B0502040204020203" pitchFamily="34" charset="0"/>
              </a:rPr>
              <a:t>:</a:t>
            </a:r>
          </a:p>
        </p:txBody>
      </p:sp>
      <p:sp>
        <p:nvSpPr>
          <p:cNvPr id="3080" name="TextBox 5"/>
          <p:cNvSpPr txBox="1">
            <a:spLocks noChangeArrowheads="1"/>
          </p:cNvSpPr>
          <p:nvPr/>
        </p:nvSpPr>
        <p:spPr bwMode="auto">
          <a:xfrm>
            <a:off x="5357814" y="3852863"/>
            <a:ext cx="1506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es-ES" b="1" dirty="0">
                <a:solidFill>
                  <a:schemeClr val="accent6"/>
                </a:solidFill>
              </a:rPr>
              <a:t>PUE17C</a:t>
            </a:r>
            <a:endParaRPr lang="es-ES" altLang="es-ES" sz="4000" b="1" dirty="0">
              <a:solidFill>
                <a:schemeClr val="accent6"/>
              </a:solidFill>
            </a:endParaRPr>
          </a:p>
        </p:txBody>
      </p:sp>
      <p:sp>
        <p:nvSpPr>
          <p:cNvPr id="5128" name="CuadroTexto 18"/>
          <p:cNvSpPr txBox="1">
            <a:spLocks noChangeArrowheads="1"/>
          </p:cNvSpPr>
          <p:nvPr/>
        </p:nvSpPr>
        <p:spPr bwMode="auto">
          <a:xfrm>
            <a:off x="2959101" y="5516564"/>
            <a:ext cx="6264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ES" sz="1600">
                <a:solidFill>
                  <a:schemeClr val="bg1"/>
                </a:solidFill>
              </a:rPr>
              <a:t>Más descuentos y eBooks gratuitos entrando ahora en:</a:t>
            </a:r>
            <a:endParaRPr lang="es-ES" altLang="es-ES" sz="2000">
              <a:solidFill>
                <a:schemeClr val="bg1"/>
              </a:solidFill>
              <a:latin typeface="Segoe UI" panose="020B0502040204020203" pitchFamily="34" charset="0"/>
              <a:cs typeface="Segoe UI" panose="020B0502040204020203" pitchFamily="34" charset="0"/>
            </a:endParaRPr>
          </a:p>
        </p:txBody>
      </p:sp>
      <p:sp>
        <p:nvSpPr>
          <p:cNvPr id="5129" name="TextBox 4"/>
          <p:cNvSpPr txBox="1">
            <a:spLocks noChangeArrowheads="1"/>
          </p:cNvSpPr>
          <p:nvPr/>
        </p:nvSpPr>
        <p:spPr bwMode="auto">
          <a:xfrm>
            <a:off x="2640014" y="4560889"/>
            <a:ext cx="7056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ES" sz="1400">
                <a:solidFill>
                  <a:srgbClr val="88AF24"/>
                </a:solidFill>
                <a:latin typeface="Segoe UI" panose="020B0502040204020203" pitchFamily="34" charset="0"/>
                <a:cs typeface="Segoe UI" panose="020B0502040204020203" pitchFamily="34" charset="0"/>
              </a:rPr>
              <a:t>Este cupón es válido </a:t>
            </a:r>
            <a:r>
              <a:rPr lang="es-ES" altLang="es-ES" sz="1400" b="1">
                <a:solidFill>
                  <a:srgbClr val="88AF24"/>
                </a:solidFill>
                <a:latin typeface="Segoe UI" panose="020B0502040204020203" pitchFamily="34" charset="0"/>
                <a:cs typeface="Segoe UI" panose="020B0502040204020203" pitchFamily="34" charset="0"/>
              </a:rPr>
              <a:t>hasta el 10 de Mayo de 2017</a:t>
            </a:r>
          </a:p>
        </p:txBody>
      </p:sp>
      <p:pic>
        <p:nvPicPr>
          <p:cNvPr id="513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0326" y="441325"/>
            <a:ext cx="1522413"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1" name="Group 9"/>
          <p:cNvGrpSpPr>
            <a:grpSpLocks/>
          </p:cNvGrpSpPr>
          <p:nvPr/>
        </p:nvGrpSpPr>
        <p:grpSpPr bwMode="auto">
          <a:xfrm>
            <a:off x="4295776" y="6021388"/>
            <a:ext cx="3698875" cy="431800"/>
            <a:chOff x="2889250" y="6021288"/>
            <a:chExt cx="3698974" cy="432048"/>
          </a:xfrm>
        </p:grpSpPr>
        <p:sp>
          <p:nvSpPr>
            <p:cNvPr id="8" name="Rectangle 7"/>
            <p:cNvSpPr/>
            <p:nvPr/>
          </p:nvSpPr>
          <p:spPr>
            <a:xfrm>
              <a:off x="2889250" y="6021288"/>
              <a:ext cx="3698974" cy="432048"/>
            </a:xfrm>
            <a:prstGeom prst="rect">
              <a:avLst/>
            </a:prstGeom>
            <a:solidFill>
              <a:srgbClr val="88AF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5134" name="Rectangle 6"/>
            <p:cNvSpPr>
              <a:spLocks noChangeArrowheads="1"/>
            </p:cNvSpPr>
            <p:nvPr/>
          </p:nvSpPr>
          <p:spPr bwMode="auto">
            <a:xfrm>
              <a:off x="2987824" y="6037470"/>
              <a:ext cx="35548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s-ES" altLang="es-ES" sz="2000">
                  <a:solidFill>
                    <a:schemeClr val="bg1"/>
                  </a:solidFill>
                  <a:latin typeface="Segoe UI" panose="020B0502040204020203" pitchFamily="34" charset="0"/>
                  <a:cs typeface="Segoe UI" panose="020B0502040204020203" pitchFamily="34" charset="0"/>
                </a:rPr>
                <a:t>promos.campusMVP.com/pue</a:t>
              </a:r>
              <a:endParaRPr lang="es-ES" altLang="es-ES" sz="2000"/>
            </a:p>
          </p:txBody>
        </p:sp>
      </p:grpSp>
      <p:pic>
        <p:nvPicPr>
          <p:cNvPr id="5132"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80025" y="836614"/>
            <a:ext cx="1512888"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9272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Navegación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211730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err="1">
                <a:solidFill>
                  <a:schemeClr val="tx1"/>
                </a:solidFill>
              </a:rPr>
              <a:t>Páginas</a:t>
            </a:r>
            <a:endParaRPr lang="en-US" sz="4705"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12562733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17733270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75370" y="1193292"/>
            <a:ext cx="14606336" cy="5550408"/>
          </a:xfrm>
          <a:prstGeom prst="rect">
            <a:avLst/>
          </a:prstGeom>
        </p:spPr>
      </p:pic>
    </p:spTree>
    <p:extLst>
      <p:ext uri="{BB962C8B-B14F-4D97-AF65-F5344CB8AC3E}">
        <p14:creationId xmlns:p14="http://schemas.microsoft.com/office/powerpoint/2010/main" val="2609511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Hagamos</a:t>
            </a:r>
            <a:r>
              <a:rPr lang="en-US" dirty="0"/>
              <a:t> </a:t>
            </a:r>
            <a:r>
              <a:rPr lang="en-US" dirty="0" err="1"/>
              <a:t>una</a:t>
            </a:r>
            <a:r>
              <a:rPr lang="en-US" dirty="0"/>
              <a:t> App!</a:t>
            </a:r>
          </a:p>
        </p:txBody>
      </p:sp>
    </p:spTree>
    <p:extLst>
      <p:ext uri="{BB962C8B-B14F-4D97-AF65-F5344CB8AC3E}">
        <p14:creationId xmlns:p14="http://schemas.microsoft.com/office/powerpoint/2010/main" val="9281405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a:t>
            </a:r>
            <a:r>
              <a:rPr lang="en-US" dirty="0" err="1"/>
              <a:t>Solución</a:t>
            </a:r>
            <a:r>
              <a:rPr lang="en-US" dirty="0"/>
              <a:t> </a:t>
            </a:r>
            <a:r>
              <a:rPr lang="en-US" dirty="0" err="1"/>
              <a:t>móvil</a:t>
            </a:r>
            <a:r>
              <a:rPr lang="en-US" dirty="0"/>
              <a:t> </a:t>
            </a:r>
            <a:r>
              <a:rPr lang="en-US" dirty="0" err="1"/>
              <a:t>completa</a:t>
            </a:r>
            <a:endParaRPr lang="en-US"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0" y="2993783"/>
            <a:ext cx="18288000" cy="228600"/>
          </a:xfrm>
          <a:prstGeom prst="rect">
            <a:avLst/>
          </a:prstGeom>
        </p:spPr>
      </p:pic>
      <p:pic>
        <p:nvPicPr>
          <p:cNvPr id="7" name="Picture 6"/>
          <p:cNvPicPr>
            <a:picLocks noChangeAspect="1"/>
          </p:cNvPicPr>
          <p:nvPr/>
        </p:nvPicPr>
        <p:blipFill>
          <a:blip r:embed="rId4"/>
          <a:stretch>
            <a:fillRect/>
          </a:stretch>
        </p:blipFill>
        <p:spPr>
          <a:xfrm>
            <a:off x="2295724" y="2316774"/>
            <a:ext cx="2588247" cy="2635462"/>
          </a:xfrm>
          <a:prstGeom prst="rect">
            <a:avLst/>
          </a:prstGeom>
        </p:spPr>
      </p:pic>
      <p:pic>
        <p:nvPicPr>
          <p:cNvPr id="8" name="Picture 7"/>
          <p:cNvPicPr>
            <a:picLocks noChangeAspect="1"/>
          </p:cNvPicPr>
          <p:nvPr/>
        </p:nvPicPr>
        <p:blipFill>
          <a:blip r:embed="rId5"/>
          <a:stretch>
            <a:fillRect/>
          </a:stretch>
        </p:blipFill>
        <p:spPr>
          <a:xfrm>
            <a:off x="4808387" y="2316774"/>
            <a:ext cx="2583954" cy="2635462"/>
          </a:xfrm>
          <a:prstGeom prst="rect">
            <a:avLst/>
          </a:prstGeom>
        </p:spPr>
      </p:pic>
      <p:pic>
        <p:nvPicPr>
          <p:cNvPr id="9" name="Picture 8"/>
          <p:cNvPicPr>
            <a:picLocks noChangeAspect="1"/>
          </p:cNvPicPr>
          <p:nvPr/>
        </p:nvPicPr>
        <p:blipFill>
          <a:blip r:embed="rId6"/>
          <a:stretch>
            <a:fillRect/>
          </a:stretch>
        </p:blipFill>
        <p:spPr>
          <a:xfrm>
            <a:off x="-216939" y="2316774"/>
            <a:ext cx="2588247" cy="2635462"/>
          </a:xfrm>
          <a:prstGeom prst="rect">
            <a:avLst/>
          </a:prstGeom>
        </p:spPr>
      </p:pic>
      <p:pic>
        <p:nvPicPr>
          <p:cNvPr id="10" name="Picture 9"/>
          <p:cNvPicPr>
            <a:picLocks noChangeAspect="1"/>
          </p:cNvPicPr>
          <p:nvPr/>
        </p:nvPicPr>
        <p:blipFill>
          <a:blip r:embed="rId7"/>
          <a:stretch>
            <a:fillRect/>
          </a:stretch>
        </p:blipFill>
        <p:spPr>
          <a:xfrm>
            <a:off x="9829422" y="2316774"/>
            <a:ext cx="2588247" cy="2635462"/>
          </a:xfrm>
          <a:prstGeom prst="rect">
            <a:avLst/>
          </a:prstGeom>
        </p:spPr>
      </p:pic>
      <p:pic>
        <p:nvPicPr>
          <p:cNvPr id="11" name="Picture 10"/>
          <p:cNvPicPr>
            <a:picLocks noChangeAspect="1"/>
          </p:cNvPicPr>
          <p:nvPr/>
        </p:nvPicPr>
        <p:blipFill>
          <a:blip r:embed="rId8"/>
          <a:stretch>
            <a:fillRect/>
          </a:stretch>
        </p:blipFill>
        <p:spPr>
          <a:xfrm>
            <a:off x="7316758" y="2316774"/>
            <a:ext cx="2588247" cy="2635462"/>
          </a:xfrm>
          <a:prstGeom prst="rect">
            <a:avLst/>
          </a:prstGeom>
        </p:spPr>
      </p:pic>
      <p:sp>
        <p:nvSpPr>
          <p:cNvPr id="12" name="Rectangle 11"/>
          <p:cNvSpPr/>
          <p:nvPr/>
        </p:nvSpPr>
        <p:spPr bwMode="auto">
          <a:xfrm>
            <a:off x="-609600" y="3899392"/>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79330" y="4226968"/>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Desarrollo</a:t>
            </a:r>
          </a:p>
        </p:txBody>
      </p:sp>
      <p:sp>
        <p:nvSpPr>
          <p:cNvPr id="14" name="TextBox 13"/>
          <p:cNvSpPr txBox="1"/>
          <p:nvPr/>
        </p:nvSpPr>
        <p:spPr>
          <a:xfrm>
            <a:off x="2591993"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Test</a:t>
            </a:r>
          </a:p>
        </p:txBody>
      </p:sp>
      <p:sp>
        <p:nvSpPr>
          <p:cNvPr id="15" name="TextBox 14"/>
          <p:cNvSpPr txBox="1"/>
          <p:nvPr/>
        </p:nvSpPr>
        <p:spPr>
          <a:xfrm>
            <a:off x="5100962"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217" y="432437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881"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5944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Gracias! </a:t>
            </a:r>
            <a:r>
              <a:rPr lang="en-US" sz="7646" spc="0" dirty="0" err="1">
                <a:solidFill>
                  <a:schemeClr val="tx1"/>
                </a:solidFill>
              </a:rPr>
              <a:t>Preguntas</a:t>
            </a:r>
            <a:r>
              <a:rPr lang="en-US" sz="7646" spc="0" dirty="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4122014"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 Suárez Ruiz </a:t>
            </a:r>
          </a:p>
          <a:p>
            <a:r>
              <a:rPr lang="en-US" sz="1961" dirty="0">
                <a:latin typeface="+mj-lt"/>
                <a:cs typeface="Arial"/>
              </a:rPr>
              <a:t>@</a:t>
            </a:r>
            <a:r>
              <a:rPr lang="en-US" sz="1961" dirty="0" err="1">
                <a:latin typeface="+mj-lt"/>
                <a:cs typeface="Arial"/>
              </a:rPr>
              <a:t>jsuarezruiz</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67"/>
            <a:ext cx="9541634" cy="445443"/>
            <a:chOff x="1735136" y="5935662"/>
            <a:chExt cx="9732964" cy="454375"/>
          </a:xfrm>
        </p:grpSpPr>
        <p:sp>
          <p:nvSpPr>
            <p:cNvPr id="10" name="TextBox 9"/>
            <p:cNvSpPr txBox="1"/>
            <p:nvPr/>
          </p:nvSpPr>
          <p:spPr>
            <a:xfrm>
              <a:off x="1735136" y="5935662"/>
              <a:ext cx="3359930" cy="45437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833269" y="5935662"/>
              <a:ext cx="3295880" cy="454375"/>
            </a:xfrm>
            <a:prstGeom prst="rect">
              <a:avLst/>
            </a:prstGeom>
            <a:noFill/>
          </p:spPr>
          <p:txBody>
            <a:bodyPr wrap="square" rtlCol="0">
              <a:spAutoFit/>
            </a:bodyPr>
            <a:lstStyle/>
            <a:p>
              <a:pPr algn="ctr">
                <a:lnSpc>
                  <a:spcPct val="130000"/>
                </a:lnSpc>
              </a:pPr>
              <a:r>
                <a:rPr lang="en-US" sz="1765" dirty="0">
                  <a:latin typeface="+mj-lt"/>
                  <a:cs typeface="Arial"/>
                </a:rPr>
                <a:t>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a:t>
            </a:r>
            <a:r>
              <a:rPr lang="en-US" dirty="0" err="1"/>
              <a:t>Solución</a:t>
            </a:r>
            <a:r>
              <a:rPr lang="en-US" dirty="0"/>
              <a:t> </a:t>
            </a:r>
            <a:r>
              <a:rPr lang="en-US" dirty="0" err="1"/>
              <a:t>móvil</a:t>
            </a:r>
            <a:r>
              <a:rPr lang="en-US" dirty="0"/>
              <a:t> </a:t>
            </a:r>
            <a:r>
              <a:rPr lang="en-US" dirty="0" err="1"/>
              <a:t>completa</a:t>
            </a:r>
            <a:endParaRPr lang="en-US"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0" y="2993783"/>
            <a:ext cx="18288000" cy="228600"/>
          </a:xfrm>
          <a:prstGeom prst="rect">
            <a:avLst/>
          </a:prstGeom>
        </p:spPr>
      </p:pic>
      <p:pic>
        <p:nvPicPr>
          <p:cNvPr id="7" name="Picture 6"/>
          <p:cNvPicPr>
            <a:picLocks noChangeAspect="1"/>
          </p:cNvPicPr>
          <p:nvPr/>
        </p:nvPicPr>
        <p:blipFill>
          <a:blip r:embed="rId4"/>
          <a:stretch>
            <a:fillRect/>
          </a:stretch>
        </p:blipFill>
        <p:spPr>
          <a:xfrm>
            <a:off x="2295724" y="2316774"/>
            <a:ext cx="2588247" cy="2635462"/>
          </a:xfrm>
          <a:prstGeom prst="rect">
            <a:avLst/>
          </a:prstGeom>
        </p:spPr>
      </p:pic>
      <p:pic>
        <p:nvPicPr>
          <p:cNvPr id="8" name="Picture 7"/>
          <p:cNvPicPr>
            <a:picLocks noChangeAspect="1"/>
          </p:cNvPicPr>
          <p:nvPr/>
        </p:nvPicPr>
        <p:blipFill>
          <a:blip r:embed="rId5"/>
          <a:stretch>
            <a:fillRect/>
          </a:stretch>
        </p:blipFill>
        <p:spPr>
          <a:xfrm>
            <a:off x="4808387" y="2316774"/>
            <a:ext cx="2583954" cy="2635462"/>
          </a:xfrm>
          <a:prstGeom prst="rect">
            <a:avLst/>
          </a:prstGeom>
        </p:spPr>
      </p:pic>
      <p:pic>
        <p:nvPicPr>
          <p:cNvPr id="9" name="Picture 8"/>
          <p:cNvPicPr>
            <a:picLocks noChangeAspect="1"/>
          </p:cNvPicPr>
          <p:nvPr/>
        </p:nvPicPr>
        <p:blipFill>
          <a:blip r:embed="rId6"/>
          <a:stretch>
            <a:fillRect/>
          </a:stretch>
        </p:blipFill>
        <p:spPr>
          <a:xfrm>
            <a:off x="-216939" y="2316774"/>
            <a:ext cx="2588247" cy="2635462"/>
          </a:xfrm>
          <a:prstGeom prst="rect">
            <a:avLst/>
          </a:prstGeom>
        </p:spPr>
      </p:pic>
      <p:pic>
        <p:nvPicPr>
          <p:cNvPr id="10" name="Picture 9"/>
          <p:cNvPicPr>
            <a:picLocks noChangeAspect="1"/>
          </p:cNvPicPr>
          <p:nvPr/>
        </p:nvPicPr>
        <p:blipFill>
          <a:blip r:embed="rId7"/>
          <a:stretch>
            <a:fillRect/>
          </a:stretch>
        </p:blipFill>
        <p:spPr>
          <a:xfrm>
            <a:off x="9829422" y="2316774"/>
            <a:ext cx="2588247" cy="2635462"/>
          </a:xfrm>
          <a:prstGeom prst="rect">
            <a:avLst/>
          </a:prstGeom>
        </p:spPr>
      </p:pic>
      <p:pic>
        <p:nvPicPr>
          <p:cNvPr id="11" name="Picture 10"/>
          <p:cNvPicPr>
            <a:picLocks noChangeAspect="1"/>
          </p:cNvPicPr>
          <p:nvPr/>
        </p:nvPicPr>
        <p:blipFill>
          <a:blip r:embed="rId8"/>
          <a:stretch>
            <a:fillRect/>
          </a:stretch>
        </p:blipFill>
        <p:spPr>
          <a:xfrm>
            <a:off x="7316758" y="2316774"/>
            <a:ext cx="2588247" cy="2635462"/>
          </a:xfrm>
          <a:prstGeom prst="rect">
            <a:avLst/>
          </a:prstGeom>
        </p:spPr>
      </p:pic>
      <p:sp>
        <p:nvSpPr>
          <p:cNvPr id="12" name="Rectangle 11"/>
          <p:cNvSpPr/>
          <p:nvPr/>
        </p:nvSpPr>
        <p:spPr bwMode="auto">
          <a:xfrm>
            <a:off x="-609600" y="3899392"/>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79330" y="4226968"/>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Desarrollo</a:t>
            </a:r>
          </a:p>
        </p:txBody>
      </p:sp>
      <p:sp>
        <p:nvSpPr>
          <p:cNvPr id="14" name="TextBox 13"/>
          <p:cNvSpPr txBox="1"/>
          <p:nvPr/>
        </p:nvSpPr>
        <p:spPr>
          <a:xfrm>
            <a:off x="2591993"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Test</a:t>
            </a:r>
          </a:p>
        </p:txBody>
      </p:sp>
      <p:sp>
        <p:nvSpPr>
          <p:cNvPr id="15" name="TextBox 14"/>
          <p:cNvSpPr txBox="1"/>
          <p:nvPr/>
        </p:nvSpPr>
        <p:spPr>
          <a:xfrm>
            <a:off x="5100962"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217" y="432437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881"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89801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Desarrollo</a:t>
            </a:r>
          </a:p>
        </p:txBody>
      </p:sp>
      <p:pic>
        <p:nvPicPr>
          <p:cNvPr id="9" name="Picture 8"/>
          <p:cNvPicPr>
            <a:picLocks noChangeAspect="1"/>
          </p:cNvPicPr>
          <p:nvPr/>
        </p:nvPicPr>
        <p:blipFill>
          <a:blip r:embed="rId3"/>
          <a:stretch>
            <a:fillRect/>
          </a:stretch>
        </p:blipFill>
        <p:spPr>
          <a:xfrm>
            <a:off x="3306244" y="1842734"/>
            <a:ext cx="5685356" cy="5789068"/>
          </a:xfrm>
          <a:prstGeom prst="rect">
            <a:avLst/>
          </a:prstGeom>
        </p:spPr>
      </p:pic>
      <p:sp>
        <p:nvSpPr>
          <p:cNvPr id="12" name="Rectangle 11"/>
          <p:cNvSpPr/>
          <p:nvPr/>
        </p:nvSpPr>
        <p:spPr bwMode="auto">
          <a:xfrm>
            <a:off x="-51435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28871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t>
            </a:r>
            <a:r>
              <a:rPr lang="en-US" sz="4705" dirty="0" err="1"/>
              <a:t>Qué</a:t>
            </a:r>
            <a:r>
              <a:rPr lang="en-US" sz="4705" dirty="0"/>
              <a:t> </a:t>
            </a:r>
            <a:r>
              <a:rPr lang="en-US" sz="4705" dirty="0" err="1"/>
              <a:t>es</a:t>
            </a:r>
            <a:r>
              <a:rPr lang="en-US" sz="4705" dirty="0"/>
              <a:t> </a:t>
            </a:r>
            <a:r>
              <a:rPr lang="en-US" sz="4705" dirty="0" err="1"/>
              <a:t>nativo</a:t>
            </a:r>
            <a:r>
              <a:rPr lang="en-US" sz="4705" dirty="0"/>
              <a:t>?</a:t>
            </a:r>
          </a:p>
        </p:txBody>
      </p:sp>
    </p:spTree>
    <p:extLst>
      <p:ext uri="{BB962C8B-B14F-4D97-AF65-F5344CB8AC3E}">
        <p14:creationId xmlns:p14="http://schemas.microsoft.com/office/powerpoint/2010/main" val="17930390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454" y="1476901"/>
            <a:ext cx="4097582" cy="4104732"/>
          </a:xfrm>
          <a:prstGeom prst="rect">
            <a:avLst/>
          </a:prstGeom>
        </p:spPr>
      </p:pic>
      <p:pic>
        <p:nvPicPr>
          <p:cNvPr id="6" name="Picture 5"/>
          <p:cNvPicPr>
            <a:picLocks noChangeAspect="1"/>
          </p:cNvPicPr>
          <p:nvPr/>
        </p:nvPicPr>
        <p:blipFill>
          <a:blip r:embed="rId4"/>
          <a:stretch>
            <a:fillRect/>
          </a:stretch>
        </p:blipFill>
        <p:spPr>
          <a:xfrm>
            <a:off x="8044176" y="1476901"/>
            <a:ext cx="4104732" cy="4104732"/>
          </a:xfrm>
          <a:prstGeom prst="rect">
            <a:avLst/>
          </a:prstGeom>
        </p:spPr>
      </p:pic>
      <p:pic>
        <p:nvPicPr>
          <p:cNvPr id="7" name="Picture 6"/>
          <p:cNvPicPr>
            <a:picLocks noChangeAspect="1"/>
          </p:cNvPicPr>
          <p:nvPr/>
        </p:nvPicPr>
        <p:blipFill>
          <a:blip r:embed="rId5"/>
          <a:stretch>
            <a:fillRect/>
          </a:stretch>
        </p:blipFill>
        <p:spPr>
          <a:xfrm>
            <a:off x="4105240" y="1476901"/>
            <a:ext cx="4104732" cy="4104732"/>
          </a:xfrm>
          <a:prstGeom prst="rect">
            <a:avLst/>
          </a:prstGeom>
        </p:spPr>
      </p:pic>
      <p:grpSp>
        <p:nvGrpSpPr>
          <p:cNvPr id="10" name="Group 9"/>
          <p:cNvGrpSpPr/>
          <p:nvPr/>
        </p:nvGrpSpPr>
        <p:grpSpPr>
          <a:xfrm>
            <a:off x="393331" y="1661478"/>
            <a:ext cx="3672852" cy="3672852"/>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310093" y="1664396"/>
            <a:ext cx="3672852" cy="3672852"/>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8209972" y="1639884"/>
            <a:ext cx="3760004" cy="3760004"/>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1468337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err="1"/>
              <a:t>Arquitectura</a:t>
            </a:r>
            <a:r>
              <a:rPr lang="en-US" sz="4705" dirty="0"/>
              <a:t> de Apps </a:t>
            </a:r>
            <a:r>
              <a:rPr lang="en-US" sz="4705" dirty="0" err="1"/>
              <a:t>móviles</a:t>
            </a:r>
            <a:endParaRPr lang="en-US" sz="4705" dirty="0"/>
          </a:p>
        </p:txBody>
      </p:sp>
    </p:spTree>
    <p:extLst>
      <p:ext uri="{BB962C8B-B14F-4D97-AF65-F5344CB8AC3E}">
        <p14:creationId xmlns:p14="http://schemas.microsoft.com/office/powerpoint/2010/main" val="1381672606"/>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2124</TotalTime>
  <Words>3153</Words>
  <Application>Microsoft Office PowerPoint</Application>
  <PresentationFormat>Panorámica</PresentationFormat>
  <Paragraphs>494</Paragraphs>
  <Slides>46</Slides>
  <Notes>36</Notes>
  <HiddenSlides>0</HiddenSlides>
  <MMClips>1</MMClips>
  <ScaleCrop>false</ScaleCrop>
  <HeadingPairs>
    <vt:vector size="6" baseType="variant">
      <vt:variant>
        <vt:lpstr>Fuentes usadas</vt:lpstr>
      </vt:variant>
      <vt:variant>
        <vt:i4>14</vt:i4>
      </vt:variant>
      <vt:variant>
        <vt:lpstr>Tema</vt:lpstr>
      </vt:variant>
      <vt:variant>
        <vt:i4>2</vt:i4>
      </vt:variant>
      <vt:variant>
        <vt:lpstr>Títulos de diapositiva</vt:lpstr>
      </vt:variant>
      <vt:variant>
        <vt:i4>46</vt:i4>
      </vt:variant>
    </vt:vector>
  </HeadingPairs>
  <TitlesOfParts>
    <vt:vector size="62" baseType="lpstr">
      <vt:lpstr>.AppleSystemUIFont</vt:lpstr>
      <vt:lpstr>Arial</vt:lpstr>
      <vt:lpstr>Avenir LT Pro 45 Book</vt:lpstr>
      <vt:lpstr>Calibri</vt:lpstr>
      <vt:lpstr>Consolas</vt:lpstr>
      <vt:lpstr>Helvetica</vt:lpstr>
      <vt:lpstr>Helvetica Light</vt:lpstr>
      <vt:lpstr>Menlo</vt:lpstr>
      <vt:lpstr>Segoe UI</vt:lpstr>
      <vt:lpstr>Segoe UI Light</vt:lpstr>
      <vt:lpstr>Segoe UI Semibold</vt:lpstr>
      <vt:lpstr>Segoe UI Semilight</vt:lpstr>
      <vt:lpstr>Times New Roman</vt:lpstr>
      <vt:lpstr>Wingdings</vt:lpstr>
      <vt:lpstr>XamarinTemplate</vt:lpstr>
      <vt:lpstr>Custom Design</vt:lpstr>
      <vt:lpstr>Aplicaciones iOS, Android, Mac, &amp; Windows Mobile nativas C# con Xamarin</vt:lpstr>
      <vt:lpstr>Javier Suárez Ruiz</vt:lpstr>
      <vt:lpstr>Presentación de PowerPoint</vt:lpstr>
      <vt:lpstr>Presentación de PowerPoint</vt:lpstr>
      <vt:lpstr>Xamarin – Solución móvil completa</vt:lpstr>
      <vt:lpstr>Desarrollo</vt:lpstr>
      <vt:lpstr>Presentación de PowerPoint</vt:lpstr>
      <vt:lpstr>Presentación de PowerPoint</vt:lpstr>
      <vt:lpstr>Presentación de PowerPoint</vt:lpstr>
      <vt:lpstr>Enfoque nativo</vt:lpstr>
      <vt:lpstr>Escribir una vez, correr en todo</vt:lpstr>
      <vt:lpstr>El enfoque de Xamarin</vt:lpstr>
      <vt:lpstr>Xamarin + Xamarin.Forms</vt:lpstr>
      <vt:lpstr>El enfoque Xamarin</vt:lpstr>
      <vt:lpstr>Presentación de PowerPoint</vt:lpstr>
      <vt:lpstr>Presentación de PowerPoint</vt:lpstr>
      <vt:lpstr>Presentación de PowerPoint</vt:lpstr>
      <vt:lpstr>Open Source – open.xamarin.com</vt:lpstr>
      <vt:lpstr>Presentación de PowerPoint</vt:lpstr>
      <vt:lpstr>C# mola!</vt:lpstr>
      <vt:lpstr>Una comparative…</vt:lpstr>
      <vt:lpstr>Presentación de PowerPoint</vt:lpstr>
      <vt:lpstr>Windows APIs</vt:lpstr>
      <vt:lpstr>iOS – 100% cobertura</vt:lpstr>
      <vt:lpstr>Android – 100% cobertura</vt:lpstr>
      <vt:lpstr>Cualquier cosa que puedas hacer con Objective-C, Swift, o Java se puede hacer con C# y Visual Studio con Xamarin.</vt:lpstr>
      <vt:lpstr>Rendimiento nativo</vt:lpstr>
      <vt:lpstr>✓Siempre al día</vt:lpstr>
      <vt:lpstr>Compartir código</vt:lpstr>
      <vt:lpstr>Portable Class Libraries (PCL)</vt:lpstr>
      <vt:lpstr>Estadísticas de código compartido</vt:lpstr>
      <vt:lpstr>La experiencia de desarrollo</vt:lpstr>
      <vt:lpstr>Integración con Visual Studio</vt:lpstr>
      <vt:lpstr>Xamarin Studio &amp; Visual Studio  – Mac</vt:lpstr>
      <vt:lpstr>Diseñador de Android</vt:lpstr>
      <vt:lpstr>Diseñador de iOS</vt:lpstr>
      <vt:lpstr>Vamos a echar un vistazo!</vt:lpstr>
      <vt:lpstr>Xamarin.Forms</vt:lpstr>
      <vt:lpstr>Xamarin + Xamarin.Forms</vt:lpstr>
      <vt:lpstr>¿Qué incluye?</vt:lpstr>
      <vt:lpstr>Layouts</vt:lpstr>
      <vt:lpstr>Controles</vt:lpstr>
      <vt:lpstr>XAML Previewer</vt:lpstr>
      <vt:lpstr>Hagamos una App!</vt:lpstr>
      <vt:lpstr>Xamarin – Solución móvil completa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142</cp:revision>
  <dcterms:created xsi:type="dcterms:W3CDTF">2015-05-05T21:43:30Z</dcterms:created>
  <dcterms:modified xsi:type="dcterms:W3CDTF">2017-04-24T18:15:47Z</dcterms:modified>
</cp:coreProperties>
</file>